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4"/>
  </p:notesMasterIdLst>
  <p:sldIdLst>
    <p:sldId id="276" r:id="rId2"/>
    <p:sldId id="277" r:id="rId3"/>
    <p:sldId id="258" r:id="rId4"/>
    <p:sldId id="316" r:id="rId5"/>
    <p:sldId id="364" r:id="rId6"/>
    <p:sldId id="340" r:id="rId7"/>
    <p:sldId id="544" r:id="rId8"/>
    <p:sldId id="545" r:id="rId9"/>
    <p:sldId id="547" r:id="rId10"/>
    <p:sldId id="548" r:id="rId11"/>
    <p:sldId id="549" r:id="rId12"/>
    <p:sldId id="550" r:id="rId13"/>
    <p:sldId id="342" r:id="rId14"/>
    <p:sldId id="478" r:id="rId15"/>
    <p:sldId id="476" r:id="rId16"/>
    <p:sldId id="477" r:id="rId17"/>
    <p:sldId id="422" r:id="rId18"/>
    <p:sldId id="459" r:id="rId19"/>
    <p:sldId id="423" r:id="rId20"/>
    <p:sldId id="460" r:id="rId21"/>
    <p:sldId id="462" r:id="rId22"/>
    <p:sldId id="463" r:id="rId23"/>
    <p:sldId id="424" r:id="rId24"/>
    <p:sldId id="461" r:id="rId25"/>
    <p:sldId id="426" r:id="rId26"/>
    <p:sldId id="464" r:id="rId27"/>
    <p:sldId id="360" r:id="rId28"/>
    <p:sldId id="467" r:id="rId29"/>
    <p:sldId id="469" r:id="rId30"/>
    <p:sldId id="470" r:id="rId31"/>
    <p:sldId id="473" r:id="rId32"/>
    <p:sldId id="475" r:id="rId33"/>
    <p:sldId id="343" r:id="rId34"/>
    <p:sldId id="481" r:id="rId35"/>
    <p:sldId id="427" r:id="rId36"/>
    <p:sldId id="472" r:id="rId37"/>
    <p:sldId id="480" r:id="rId38"/>
    <p:sldId id="428" r:id="rId39"/>
    <p:sldId id="479" r:id="rId40"/>
    <p:sldId id="344" r:id="rId41"/>
    <p:sldId id="345" r:id="rId42"/>
    <p:sldId id="483" r:id="rId43"/>
    <p:sldId id="429" r:id="rId44"/>
    <p:sldId id="484" r:id="rId45"/>
    <p:sldId id="430" r:id="rId46"/>
    <p:sldId id="485" r:id="rId47"/>
    <p:sldId id="431" r:id="rId48"/>
    <p:sldId id="486" r:id="rId49"/>
    <p:sldId id="432" r:id="rId50"/>
    <p:sldId id="487" r:id="rId51"/>
    <p:sldId id="433" r:id="rId52"/>
    <p:sldId id="488" r:id="rId53"/>
    <p:sldId id="434" r:id="rId54"/>
    <p:sldId id="489" r:id="rId55"/>
    <p:sldId id="435" r:id="rId56"/>
    <p:sldId id="490" r:id="rId57"/>
    <p:sldId id="436" r:id="rId58"/>
    <p:sldId id="492" r:id="rId59"/>
    <p:sldId id="493" r:id="rId60"/>
    <p:sldId id="491" r:id="rId61"/>
    <p:sldId id="494" r:id="rId62"/>
    <p:sldId id="437" r:id="rId63"/>
    <p:sldId id="495" r:id="rId64"/>
    <p:sldId id="496" r:id="rId65"/>
    <p:sldId id="497" r:id="rId66"/>
    <p:sldId id="551" r:id="rId67"/>
    <p:sldId id="552" r:id="rId68"/>
    <p:sldId id="349" r:id="rId69"/>
    <p:sldId id="502" r:id="rId70"/>
    <p:sldId id="504" r:id="rId71"/>
    <p:sldId id="512" r:id="rId72"/>
    <p:sldId id="438" r:id="rId73"/>
    <p:sldId id="498" r:id="rId74"/>
    <p:sldId id="439" r:id="rId75"/>
    <p:sldId id="500" r:id="rId76"/>
    <p:sldId id="499" r:id="rId77"/>
    <p:sldId id="501" r:id="rId78"/>
    <p:sldId id="442" r:id="rId79"/>
    <p:sldId id="503" r:id="rId80"/>
    <p:sldId id="448" r:id="rId81"/>
    <p:sldId id="505" r:id="rId82"/>
    <p:sldId id="445" r:id="rId83"/>
    <p:sldId id="506" r:id="rId84"/>
    <p:sldId id="446" r:id="rId85"/>
    <p:sldId id="507" r:id="rId86"/>
    <p:sldId id="447" r:id="rId87"/>
    <p:sldId id="508" r:id="rId88"/>
    <p:sldId id="509" r:id="rId89"/>
    <p:sldId id="510" r:id="rId90"/>
    <p:sldId id="449" r:id="rId91"/>
    <p:sldId id="513" r:id="rId92"/>
    <p:sldId id="553" r:id="rId93"/>
    <p:sldId id="351" r:id="rId94"/>
    <p:sldId id="521" r:id="rId95"/>
    <p:sldId id="522" r:id="rId96"/>
    <p:sldId id="450" r:id="rId97"/>
    <p:sldId id="514" r:id="rId98"/>
    <p:sldId id="451" r:id="rId99"/>
    <p:sldId id="516" r:id="rId100"/>
    <p:sldId id="452" r:id="rId101"/>
    <p:sldId id="517" r:id="rId102"/>
    <p:sldId id="518" r:id="rId103"/>
    <p:sldId id="519" r:id="rId104"/>
    <p:sldId id="524" r:id="rId105"/>
    <p:sldId id="526" r:id="rId106"/>
    <p:sldId id="525" r:id="rId107"/>
    <p:sldId id="527" r:id="rId108"/>
    <p:sldId id="352" r:id="rId109"/>
    <p:sldId id="554" r:id="rId110"/>
    <p:sldId id="528" r:id="rId111"/>
    <p:sldId id="531" r:id="rId112"/>
    <p:sldId id="454" r:id="rId113"/>
    <p:sldId id="515" r:id="rId114"/>
    <p:sldId id="455" r:id="rId115"/>
    <p:sldId id="535" r:id="rId116"/>
    <p:sldId id="456" r:id="rId117"/>
    <p:sldId id="540" r:id="rId118"/>
    <p:sldId id="458" r:id="rId119"/>
    <p:sldId id="543" r:id="rId120"/>
    <p:sldId id="533" r:id="rId121"/>
    <p:sldId id="542" r:id="rId122"/>
    <p:sldId id="529" r:id="rId123"/>
    <p:sldId id="530" r:id="rId124"/>
    <p:sldId id="353" r:id="rId125"/>
    <p:sldId id="375" r:id="rId126"/>
    <p:sldId id="376" r:id="rId127"/>
    <p:sldId id="555" r:id="rId128"/>
    <p:sldId id="419" r:id="rId129"/>
    <p:sldId id="377" r:id="rId130"/>
    <p:sldId id="378" r:id="rId131"/>
    <p:sldId id="421" r:id="rId132"/>
    <p:sldId id="382" r:id="rId133"/>
    <p:sldId id="379" r:id="rId134"/>
    <p:sldId id="380" r:id="rId135"/>
    <p:sldId id="381" r:id="rId136"/>
    <p:sldId id="390" r:id="rId137"/>
    <p:sldId id="391" r:id="rId138"/>
    <p:sldId id="388" r:id="rId139"/>
    <p:sldId id="420" r:id="rId140"/>
    <p:sldId id="354" r:id="rId141"/>
    <p:sldId id="355" r:id="rId142"/>
    <p:sldId id="356" r:id="rId1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9" autoAdjust="0"/>
    <p:restoredTop sz="65531" autoAdjust="0"/>
  </p:normalViewPr>
  <p:slideViewPr>
    <p:cSldViewPr snapToGrid="0" snapToObjects="1">
      <p:cViewPr varScale="1">
        <p:scale>
          <a:sx n="49" d="100"/>
          <a:sy n="49" d="100"/>
        </p:scale>
        <p:origin x="1872" y="42"/>
      </p:cViewPr>
      <p:guideLst>
        <p:guide orient="horz" pos="2160"/>
        <p:guide pos="288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0BE721-189A-48AD-95F6-070AC1861B55}" type="datetimeFigureOut">
              <a:rPr lang="en-US"/>
              <a:pPr>
                <a:defRPr/>
              </a:pPr>
              <a:t>10/12/2017</a:t>
            </a:fld>
            <a:endParaRPr lang="sr-Latn-C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88F57B-6717-4775-B66F-4AFB743CA85B}" type="slidenum">
              <a:rPr lang="en-US"/>
              <a:pPr>
                <a:defRPr/>
              </a:pPr>
              <a:t>‹#›</a:t>
            </a:fld>
            <a:endParaRPr lang="sr-Latn-CS"/>
          </a:p>
        </p:txBody>
      </p:sp>
    </p:spTree>
    <p:extLst>
      <p:ext uri="{BB962C8B-B14F-4D97-AF65-F5344CB8AC3E}">
        <p14:creationId xmlns:p14="http://schemas.microsoft.com/office/powerpoint/2010/main" val="384270473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3" Type="http://schemas.openxmlformats.org/officeDocument/2006/relationships/hyperlink" Target="https://www.epoolice.eu/" TargetMode="External"/><Relationship Id="rId2" Type="http://schemas.openxmlformats.org/officeDocument/2006/relationships/slide" Target="../slides/slide130.xml"/><Relationship Id="rId1" Type="http://schemas.openxmlformats.org/officeDocument/2006/relationships/notesMaster" Target="../notesMasters/notesMaster1.xml"/><Relationship Id="rId4" Type="http://schemas.openxmlformats.org/officeDocument/2006/relationships/hyperlink" Target="http://mandola-project.eu/publication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3" Type="http://schemas.openxmlformats.org/officeDocument/2006/relationships/hyperlink" Target="http://curia.europa.eu/juris/liste.jsf?language=en&amp;amp;num=F-46/09" TargetMode="External"/><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pt-PT"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13447-856A-4230-9037-F2C08599E653}" type="slidenum">
              <a:rPr lang="en-US">
                <a:cs typeface="Arial" charset="0"/>
              </a:rPr>
              <a:pPr fontAlgn="base">
                <a:spcBef>
                  <a:spcPct val="0"/>
                </a:spcBef>
                <a:spcAft>
                  <a:spcPct val="0"/>
                </a:spcAft>
                <a:defRPr/>
              </a:pPr>
              <a:t>1</a:t>
            </a:fld>
            <a:endParaRPr lang="sr-Latn-CS" dirty="0">
              <a:cs typeface="Arial" charset="0"/>
            </a:endParaRPr>
          </a:p>
        </p:txBody>
      </p:sp>
    </p:spTree>
    <p:extLst>
      <p:ext uri="{BB962C8B-B14F-4D97-AF65-F5344CB8AC3E}">
        <p14:creationId xmlns:p14="http://schemas.microsoft.com/office/powerpoint/2010/main" val="2814576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Trener bi </a:t>
            </a:r>
            <a:r>
              <a:rPr lang="sr-Latn-CS" dirty="0" smtClean="0"/>
              <a:t>trebalo da objasni </a:t>
            </a:r>
            <a:r>
              <a:rPr lang="sr-Latn-CS" dirty="0" smtClean="0"/>
              <a:t>pojam "podaci iz sadržaja". Može biti korisno da se trener fokusira na primere podataka iz sadržaja kako bi učesnici kursa mogli razumeti njegov </a:t>
            </a:r>
            <a:r>
              <a:rPr lang="sr-Latn-CS" dirty="0" smtClean="0"/>
              <a:t>obim. </a:t>
            </a:r>
            <a:r>
              <a:rPr lang="sr-Latn-CS" dirty="0" smtClean="0"/>
              <a:t>Važno je da trener naglasi da su podaci iz sadržaja najviše privatno osetljivi jer nisu anonimni podaci i sadrže stvarni komunikacioni sadržaj i / ili poruke ili informacije koje se prenose.  Ova definicija je relevantna za procesno ovlašćenje presretanja sadržaja podataka.</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sr-Latn-CS"/>
          </a:p>
        </p:txBody>
      </p:sp>
    </p:spTree>
    <p:extLst>
      <p:ext uri="{BB962C8B-B14F-4D97-AF65-F5344CB8AC3E}">
        <p14:creationId xmlns:p14="http://schemas.microsoft.com/office/powerpoint/2010/main" val="306378247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Ovaj članak ne nameće obavezu davaocu usluga da razvije potrebne tehničke mogućnosti kako bi se omogućilo prikupljanje podataka o saobraćaju u realnom vremenu. Možda je samo obavezan da uradi ono što je u njegovom tehničkom kapacitetu, bez obzira da li se takav tehnički kapacitet koristi u trenutku izdavanja naredbe.</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101</a:t>
            </a:fld>
            <a:endParaRPr lang="sr-Latn-CS"/>
          </a:p>
        </p:txBody>
      </p:sp>
    </p:spTree>
    <p:extLst>
      <p:ext uri="{BB962C8B-B14F-4D97-AF65-F5344CB8AC3E}">
        <p14:creationId xmlns:p14="http://schemas.microsoft.com/office/powerpoint/2010/main" val="28552342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20. </a:t>
            </a:r>
            <a:r>
              <a:rPr lang="sr-Latn-CS" u="none" baseline="0" dirty="0" smtClean="0">
                <a:solidFill>
                  <a:srgbClr val="FF0000"/>
                </a:solidFill>
              </a:rPr>
              <a:t>§1. Objašnjenje ovog elementa se nalazi na sledećem slajdu.</a:t>
            </a:r>
            <a:endParaRPr lang="sr-Latn-C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102</a:t>
            </a:fld>
            <a:endParaRPr lang="sr-Latn-CS">
              <a:cs typeface="Arial" charset="0"/>
            </a:endParaRPr>
          </a:p>
        </p:txBody>
      </p:sp>
    </p:spTree>
    <p:extLst>
      <p:ext uri="{BB962C8B-B14F-4D97-AF65-F5344CB8AC3E}">
        <p14:creationId xmlns:p14="http://schemas.microsoft.com/office/powerpoint/2010/main" val="217385904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S obzirom na zabrinutost u vezi sa </a:t>
            </a:r>
            <a:r>
              <a:rPr lang="en-US" dirty="0" smtClean="0"/>
              <a:t>privatnošć</a:t>
            </a:r>
            <a:r>
              <a:rPr lang="sr-Latn-CS" dirty="0" smtClean="0"/>
              <a:t>u koja se odnosi na prikupljanje podataka o </a:t>
            </a:r>
            <a:r>
              <a:rPr lang="en-US" dirty="0" smtClean="0"/>
              <a:t>saobrać</a:t>
            </a:r>
            <a:r>
              <a:rPr lang="sr-Latn-CS" dirty="0" smtClean="0"/>
              <a:t>aju u realnom vremenu, potrebno je da svako izvršavanje </a:t>
            </a:r>
            <a:r>
              <a:rPr lang="en-US" dirty="0" smtClean="0"/>
              <a:t>ovlašć</a:t>
            </a:r>
            <a:r>
              <a:rPr lang="sr-Latn-CS" dirty="0" smtClean="0"/>
              <a:t>enja iz ovog člana bude u vezi sa određenim komunikacijama i ne daje opšta ili </a:t>
            </a:r>
            <a:r>
              <a:rPr lang="sr-Latn-CS" dirty="0" smtClean="0"/>
              <a:t>nediskriminacijska </a:t>
            </a:r>
            <a:r>
              <a:rPr lang="en-US" dirty="0" smtClean="0"/>
              <a:t>ovlašć</a:t>
            </a:r>
            <a:r>
              <a:rPr lang="sr-Latn-CS" dirty="0" smtClean="0"/>
              <a:t>enja nadležnim organima.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103</a:t>
            </a:fld>
            <a:endParaRPr lang="sr-Latn-CS"/>
          </a:p>
        </p:txBody>
      </p:sp>
    </p:spTree>
    <p:extLst>
      <p:ext uri="{BB962C8B-B14F-4D97-AF65-F5344CB8AC3E}">
        <p14:creationId xmlns:p14="http://schemas.microsoft.com/office/powerpoint/2010/main" val="319548927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20. </a:t>
            </a:r>
            <a:r>
              <a:rPr lang="sr-Latn-CS" u="none" baseline="0" dirty="0" smtClean="0">
                <a:solidFill>
                  <a:srgbClr val="FF0000"/>
                </a:solidFill>
              </a:rPr>
              <a:t>§2. Objašnjenje ovog elementa se nalazi na sledećem slajdu.</a:t>
            </a:r>
            <a:endParaRPr lang="sr-Latn-CS" dirty="0" smtClean="0"/>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104</a:t>
            </a:fld>
            <a:endParaRPr lang="sr-Latn-CS"/>
          </a:p>
        </p:txBody>
      </p:sp>
    </p:spTree>
    <p:extLst>
      <p:ext uri="{BB962C8B-B14F-4D97-AF65-F5344CB8AC3E}">
        <p14:creationId xmlns:p14="http://schemas.microsoft.com/office/powerpoint/2010/main" val="139438372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105</a:t>
            </a:fld>
            <a:endParaRPr lang="sr-Latn-CS"/>
          </a:p>
        </p:txBody>
      </p:sp>
    </p:spTree>
    <p:extLst>
      <p:ext uri="{BB962C8B-B14F-4D97-AF65-F5344CB8AC3E}">
        <p14:creationId xmlns:p14="http://schemas.microsoft.com/office/powerpoint/2010/main" val="409977142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20. </a:t>
            </a:r>
            <a:r>
              <a:rPr lang="sr-Latn-CS" u="none" baseline="0" dirty="0" smtClean="0">
                <a:solidFill>
                  <a:srgbClr val="FF0000"/>
                </a:solidFill>
              </a:rPr>
              <a:t>§1. Objašnjenje ovog elementa se nalazi na sledećem slajdu.</a:t>
            </a:r>
            <a:endParaRPr lang="sr-Latn-CS" dirty="0" smtClean="0"/>
          </a:p>
          <a:p>
            <a:endParaRPr lang="sr-Latn-CS" dirty="0" smtClean="0"/>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106</a:t>
            </a:fld>
            <a:endParaRPr lang="sr-Latn-CS"/>
          </a:p>
        </p:txBody>
      </p:sp>
    </p:spTree>
    <p:extLst>
      <p:ext uri="{BB962C8B-B14F-4D97-AF65-F5344CB8AC3E}">
        <p14:creationId xmlns:p14="http://schemas.microsoft.com/office/powerpoint/2010/main" val="316410475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Važno je da se prikupljanje podataka o saobraćaju u realnom vremenu održava poverljivim, ili u suprotnom mera može biti frustrujuća.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107</a:t>
            </a:fld>
            <a:endParaRPr lang="sr-Latn-CS"/>
          </a:p>
        </p:txBody>
      </p:sp>
    </p:spTree>
    <p:extLst>
      <p:ext uri="{BB962C8B-B14F-4D97-AF65-F5344CB8AC3E}">
        <p14:creationId xmlns:p14="http://schemas.microsoft.com/office/powerpoint/2010/main" val="270048751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pPr eaLnBrk="1" hangingPunct="1">
              <a:spcBef>
                <a:spcPct val="0"/>
              </a:spcBef>
            </a:pPr>
            <a:r>
              <a:rPr lang="sr-Latn-CS" dirty="0" smtClean="0"/>
              <a:t>Poslednji, ali ne najmanje važno, član 21. opisuje presretanje podataka iz sadržaja. </a:t>
            </a:r>
          </a:p>
          <a:p>
            <a:pPr eaLnBrk="1" hangingPunct="1">
              <a:spcBef>
                <a:spcPct val="0"/>
              </a:spcBef>
            </a:pPr>
            <a:r>
              <a:rPr lang="sr-Latn-CS" dirty="0" smtClean="0"/>
              <a:t>Pored podataka o saobraćaju, ponekad, organi reda možda će morati da znaju stvarni sadržaj komunikacije između osumnjičenih za zločin. Neke zemlje već imaju odredbe o prisluškivanju telefona, ali ne svi oni dozvoljavaju vlastima da precizno presreću komunikacije, osim putem telefona.</a:t>
            </a:r>
          </a:p>
          <a:p>
            <a:pPr eaLnBrk="1" hangingPunct="1">
              <a:spcBef>
                <a:spcPct val="0"/>
              </a:spcBef>
            </a:pPr>
            <a:endParaRPr lang="sr-Latn-CS" dirty="0" smtClean="0"/>
          </a:p>
          <a:p>
            <a:pPr eaLnBrk="1" hangingPunct="1">
              <a:spcBef>
                <a:spcPct val="0"/>
              </a:spcBef>
            </a:pPr>
            <a:r>
              <a:rPr lang="sr-Latn-CS" dirty="0" smtClean="0"/>
              <a:t>Zbog toga, u članu 21, konkretno, Budimpeštanska konvencija uključuje odredbe kojima se istražiteljima omogućava presretanje i evidentiranje podataka.</a:t>
            </a:r>
          </a:p>
          <a:p>
            <a:pPr eaLnBrk="1" hangingPunct="1">
              <a:spcBef>
                <a:spcPct val="0"/>
              </a:spcBef>
            </a:pPr>
            <a:endParaRPr lang="sr-Latn-CS" dirty="0" smtClean="0"/>
          </a:p>
          <a:p>
            <a:pPr eaLnBrk="1" hangingPunct="1">
              <a:spcBef>
                <a:spcPct val="0"/>
              </a:spcBef>
            </a:pPr>
            <a:r>
              <a:rPr lang="sr-Latn-CS" dirty="0" smtClean="0"/>
              <a:t>Pored toga što je veoma moćno istraživačko sredstvo, presretanje komunikacija je takođe veoma intruzivna mera i dozvoljeno je, prema uslovima Konvencije, u vezi sa nizom ozbiljnih krivičnih dela koja se utvrđuju nacionalnim zakonima.</a:t>
            </a:r>
          </a:p>
          <a:p>
            <a:pPr eaLnBrk="1" hangingPunct="1">
              <a:spcBef>
                <a:spcPct val="0"/>
              </a:spcBef>
            </a:pPr>
            <a:endParaRPr lang="sr-Latn-CS" dirty="0" smtClean="0"/>
          </a:p>
          <a:p>
            <a:r>
              <a:rPr lang="sr-Latn-CS" dirty="0" smtClean="0"/>
              <a:t>Za dodatna ograničenja vezana za prikriveni nadzor (uključujući i presretanje podataka iz sadržaja) koje nacionalne strane moraju uspostaviti u skladu sa Evropskom konvencijom o ljudskim pravima, pogledajte kompilaciju relevantne sudske prakse Evropskog suda za ljudska prava razvijenu na osnovu člana 8. (</a:t>
            </a:r>
            <a:r>
              <a:rPr lang="sr-Latn-CS" sz="1200" kern="1200" dirty="0" smtClean="0">
                <a:solidFill>
                  <a:schemeClr val="tx1"/>
                </a:solidFill>
                <a:effectLst/>
                <a:latin typeface="+mn-lt"/>
              </a:rPr>
              <a:t>pravo na poštovanje privatnog i porodičnog života,</a:t>
            </a:r>
            <a:r>
              <a:rPr lang="sr-Latn-CS" dirty="0" smtClean="0"/>
              <a:t> </a:t>
            </a:r>
            <a:r>
              <a:rPr lang="sr-Latn-CS" sz="1200" kern="1200" dirty="0" smtClean="0">
                <a:solidFill>
                  <a:schemeClr val="tx1"/>
                </a:solidFill>
                <a:effectLst/>
                <a:latin typeface="+mn-lt"/>
              </a:rPr>
              <a:t>kuće i korespodencije</a:t>
            </a:r>
            <a:r>
              <a:rPr lang="sr-Latn-CS" dirty="0" smtClean="0"/>
              <a:t>): http://www.echr.coe.int/Documents/FS_Mass_surveillance_ENG.pdf</a:t>
            </a:r>
          </a:p>
          <a:p>
            <a:pPr eaLnBrk="1" hangingPunct="1">
              <a:spcBef>
                <a:spcPct val="0"/>
              </a:spcBef>
            </a:pPr>
            <a:endParaRPr lang="sr-Latn-CS"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Treba napomenuti da stav 3. člana 21. nameće da </a:t>
            </a:r>
            <a:r>
              <a:rPr lang="sr-Latn-CS" sz="1200" kern="1200" dirty="0" smtClean="0">
                <a:solidFill>
                  <a:schemeClr val="tx1"/>
                </a:solidFill>
                <a:effectLst/>
                <a:latin typeface="+mn-lt"/>
              </a:rPr>
              <a:t>svaka Strana ugovornica treba da usvoji zakonodavne i druge mere, neophodne da obavežu davaoca usluga da čuva u tajnosti sprovođenje svakog ovlašćenja predviđenog ovim članom i svaku informaciju u vezi sa tim.</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108</a:t>
            </a:fld>
            <a:endParaRPr lang="sr-Latn-C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Ovaj slajd prikazuje ceo tekst člana 21. </a:t>
            </a:r>
            <a:r>
              <a:rPr lang="sr-Latn-CS" u="none" baseline="0" dirty="0" smtClean="0">
                <a:solidFill>
                  <a:srgbClr val="FF0000"/>
                </a:solidFill>
              </a:rPr>
              <a:t>§1.</a:t>
            </a:r>
            <a:endParaRPr lang="sr-Latn-CS" sz="1200" kern="120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109</a:t>
            </a:fld>
            <a:endParaRPr lang="sr-Latn-C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Ovaj slajd prikazuje ceo tekst člana 21. </a:t>
            </a:r>
            <a:r>
              <a:rPr lang="sr-Latn-CS" u="none" baseline="0" dirty="0" smtClean="0">
                <a:solidFill>
                  <a:srgbClr val="FF0000"/>
                </a:solidFill>
              </a:rPr>
              <a:t>§4.</a:t>
            </a:r>
            <a:endParaRPr lang="sr-Latn-CS" sz="1200" kern="120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110</a:t>
            </a:fld>
            <a:endParaRPr lang="sr-Latn-CS">
              <a:cs typeface="Arial" charset="0"/>
            </a:endParaRPr>
          </a:p>
        </p:txBody>
      </p:sp>
    </p:spTree>
    <p:extLst>
      <p:ext uri="{BB962C8B-B14F-4D97-AF65-F5344CB8AC3E}">
        <p14:creationId xmlns:p14="http://schemas.microsoft.com/office/powerpoint/2010/main" val="3000097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p>
            <a:pPr eaLnBrk="1" fontAlgn="auto" hangingPunct="1">
              <a:spcBef>
                <a:spcPts val="0"/>
              </a:spcBef>
              <a:spcAft>
                <a:spcPts val="0"/>
              </a:spcAft>
              <a:defRPr/>
            </a:pPr>
            <a:r>
              <a:rPr lang="sr-Latn-CS" dirty="0" smtClean="0"/>
              <a:t>Članovi 16 i 17 opisuju hitnu zaštitu računarskih podataka i hitno očuvanje i otkrivanje računarskih podataka. Obe ove odredbe su veoma inovativne i izuzetno značajne. </a:t>
            </a:r>
          </a:p>
          <a:p>
            <a:pPr eaLnBrk="1" fontAlgn="auto" hangingPunct="1">
              <a:spcBef>
                <a:spcPts val="0"/>
              </a:spcBef>
              <a:spcAft>
                <a:spcPts val="0"/>
              </a:spcAft>
              <a:defRPr/>
            </a:pPr>
            <a:endParaRPr lang="sr-Latn-CS" dirty="0" smtClean="0"/>
          </a:p>
          <a:p>
            <a:pPr eaLnBrk="1" fontAlgn="auto" hangingPunct="1">
              <a:spcBef>
                <a:spcPts val="0"/>
              </a:spcBef>
              <a:spcAft>
                <a:spcPts val="0"/>
              </a:spcAft>
              <a:defRPr/>
            </a:pPr>
            <a:r>
              <a:rPr lang="sr-Latn-CS" dirty="0" smtClean="0"/>
              <a:t>Tradicionalni dokazi ostaće na mestu zločina, eventualno, u dužem vremenskom periodu, ali digitalni podaci - elektronski dokazi - su vrlo nestabilni i mogu nestati vrlo brzo: </a:t>
            </a:r>
          </a:p>
          <a:p>
            <a:pPr eaLnBrk="1" fontAlgn="auto" hangingPunct="1">
              <a:spcBef>
                <a:spcPts val="0"/>
              </a:spcBef>
              <a:spcAft>
                <a:spcPts val="0"/>
              </a:spcAft>
              <a:defRPr/>
            </a:pPr>
            <a:endParaRPr lang="sr-Latn-CS" i="1" dirty="0" smtClean="0"/>
          </a:p>
          <a:p>
            <a:pPr eaLnBrk="1" fontAlgn="auto" hangingPunct="1">
              <a:spcBef>
                <a:spcPts val="0"/>
              </a:spcBef>
              <a:spcAft>
                <a:spcPts val="0"/>
              </a:spcAft>
              <a:defRPr/>
            </a:pPr>
            <a:r>
              <a:rPr lang="sr-Latn-CS" i="0" dirty="0" smtClean="0"/>
              <a:t>Podaci o saobraćaju, na primer, su veoma korisni za identifikaciju </a:t>
            </a:r>
            <a:r>
              <a:rPr lang="sr-Latn-CS" i="0" dirty="0" smtClean="0"/>
              <a:t>učinilaca krivičnih dela. </a:t>
            </a:r>
            <a:r>
              <a:rPr lang="sr-Latn-CS" i="0" dirty="0" smtClean="0"/>
              <a:t>Ali ove vrste informacija nisu sistematski dostupne. Zbog toga, osiguravanje njihovog očuvanja podrazumeva postojanje pravnog instrumenta koji omogućava organima reda da narede očuvanje takvih nestabilnih informacija i da komuniciraju sa drugim službama.</a:t>
            </a:r>
          </a:p>
          <a:p>
            <a:pPr eaLnBrk="1" fontAlgn="auto" hangingPunct="1">
              <a:spcBef>
                <a:spcPts val="0"/>
              </a:spcBef>
              <a:spcAft>
                <a:spcPts val="0"/>
              </a:spcAft>
              <a:defRPr/>
            </a:pPr>
            <a:endParaRPr lang="sr-Latn-CS" i="1" dirty="0" smtClean="0"/>
          </a:p>
          <a:p>
            <a:pPr eaLnBrk="1" fontAlgn="auto" hangingPunct="1">
              <a:spcBef>
                <a:spcPts val="0"/>
              </a:spcBef>
              <a:spcAft>
                <a:spcPts val="0"/>
              </a:spcAft>
              <a:defRPr/>
            </a:pPr>
            <a:r>
              <a:rPr lang="sr-Latn-CS" i="1" dirty="0" smtClean="0"/>
              <a:t>Neke </a:t>
            </a:r>
            <a:r>
              <a:rPr lang="sr-Latn-CS" i="1" dirty="0" smtClean="0"/>
              <a:t>zemlje su primenile zakon o zadržavanju podataka. Izvan Evrope, većina država još nije primenila takvo zakonodavstvo. </a:t>
            </a:r>
            <a:r>
              <a:rPr lang="sr-Latn-CS" b="0" i="1" u="none" dirty="0" smtClean="0">
                <a:solidFill>
                  <a:srgbClr val="FF0000"/>
                </a:solidFill>
              </a:rPr>
              <a:t>Unutar Evropske </a:t>
            </a:r>
            <a:r>
              <a:rPr lang="sr-Latn-CS" b="0" i="1" u="none" dirty="0" smtClean="0">
                <a:solidFill>
                  <a:srgbClr val="FF0000"/>
                </a:solidFill>
              </a:rPr>
              <a:t>unije</a:t>
            </a:r>
            <a:r>
              <a:rPr lang="sr-Latn-CS" b="0" i="1" u="none" dirty="0" smtClean="0">
                <a:solidFill>
                  <a:srgbClr val="FF0000"/>
                </a:solidFill>
              </a:rPr>
              <a:t>, nacionalna legislativa o zadržavanju podataka proglašena je suprotnom lokalnom ustavu zbog nedostatka odgovarajućih zaštitnih mera (npr. u Nemačkoj i Sloveniji), a sama direktiva o zadržavanju podataka EU je proglašena nesrazmernom od strane </a:t>
            </a:r>
            <a:r>
              <a:rPr lang="sr-Latn-CS" b="0" i="1" u="none" dirty="0" smtClean="0">
                <a:solidFill>
                  <a:srgbClr val="FF0000"/>
                </a:solidFill>
              </a:rPr>
              <a:t>Evropskog suda pravde </a:t>
            </a:r>
            <a:r>
              <a:rPr lang="sr-Latn-CS" b="0" i="1" u="none" dirty="0" smtClean="0">
                <a:solidFill>
                  <a:srgbClr val="FF0000"/>
                </a:solidFill>
              </a:rPr>
              <a:t>(zbog prevelikog obima i nedostatka zaštitnih mera) i stoga je suprotna povelji o osnovnim pravima EU i </a:t>
            </a:r>
            <a:r>
              <a:rPr lang="sr-Latn-CS" b="0" i="1" u="none" dirty="0" smtClean="0">
                <a:solidFill>
                  <a:srgbClr val="FF0000"/>
                </a:solidFill>
              </a:rPr>
              <a:t>evropske </a:t>
            </a:r>
            <a:r>
              <a:rPr lang="sr-Latn-CS" b="0" i="1" u="none" dirty="0" smtClean="0">
                <a:solidFill>
                  <a:srgbClr val="FF0000"/>
                </a:solidFill>
              </a:rPr>
              <a:t>Konvencije o ljudskim pravima (</a:t>
            </a:r>
            <a:r>
              <a:rPr lang="sr-Latn-CS" sz="1200" b="0" i="1" u="none" kern="1200" dirty="0" smtClean="0">
                <a:solidFill>
                  <a:srgbClr val="FF0000"/>
                </a:solidFill>
                <a:effectLst/>
                <a:latin typeface="+mn-lt"/>
              </a:rPr>
              <a:t>presuda suda od 8. april 2014. godine, udruženi slučajevi C-293/12 i C-594/12, predmet "Digital Rights Ireland Ltd“</a:t>
            </a:r>
            <a:r>
              <a:rPr lang="sr-Latn-CS" b="0" i="1" u="none" dirty="0" smtClean="0">
                <a:solidFill>
                  <a:srgbClr val="FF0000"/>
                </a:solidFill>
              </a:rPr>
              <a:t>). Ova situacija pruža prvi pregled značaja člana 15. Budimpeštanske </a:t>
            </a:r>
            <a:r>
              <a:rPr lang="sr-Latn-CS" b="0" i="1" u="none" dirty="0" smtClean="0">
                <a:solidFill>
                  <a:srgbClr val="FF0000"/>
                </a:solidFill>
              </a:rPr>
              <a:t>konvencije </a:t>
            </a:r>
            <a:r>
              <a:rPr lang="sr-Latn-CS" b="0" i="1" u="none" dirty="0" smtClean="0">
                <a:solidFill>
                  <a:srgbClr val="FF0000"/>
                </a:solidFill>
              </a:rPr>
              <a:t>o uslovima i zaštitnim merama, koji će biti razmotreni u drugom delu. </a:t>
            </a:r>
          </a:p>
          <a:p>
            <a:pPr eaLnBrk="1" fontAlgn="auto" hangingPunct="1">
              <a:spcBef>
                <a:spcPts val="0"/>
              </a:spcBef>
              <a:spcAft>
                <a:spcPts val="0"/>
              </a:spcAft>
              <a:defRPr/>
            </a:pPr>
            <a:endParaRPr lang="sr-Latn-C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Budapeštanska </a:t>
            </a:r>
            <a:r>
              <a:rPr lang="sr-Latn-CS" dirty="0" smtClean="0"/>
              <a:t>konvencija </a:t>
            </a:r>
            <a:r>
              <a:rPr lang="sr-Latn-CS" sz="1200" kern="1200" dirty="0" smtClean="0">
                <a:solidFill>
                  <a:schemeClr val="tx1"/>
                </a:solidFill>
                <a:effectLst/>
                <a:latin typeface="+mn-lt"/>
              </a:rPr>
              <a:t>nema odredbu o zadržavanju podataka. Članovi 16. i 17. odnose se na specifične podatke potrebne za određenu istragu ili postupak. Ne primenjuju se na prikupljanje i zadržavanje budućih podataka o saobraćaju ili podatake u realnom vremenu pristupa sadržaju podataka. Ovi članovi organizuju </a:t>
            </a:r>
            <a:r>
              <a:rPr lang="sr-Latn-CS" dirty="0" smtClean="0"/>
              <a:t>"hitnu zaštitu" kao trenutnu privremenu meru za čuvanje dokaza i davanje vremena za dobijanje sudskih naloga za oduzimanje ili otkrivanje podataka Član 16. odnosi se na podatke o saobraćaju i podatke o sadržaju. Član 17. se specifičnije odnosi na podatke o saobraćaju. </a:t>
            </a:r>
          </a:p>
          <a:p>
            <a:pPr marL="0" marR="0" indent="0" algn="l" defTabSz="457200" rtl="0" eaLnBrk="1" fontAlgn="auto" latinLnBrk="0" hangingPunct="1">
              <a:lnSpc>
                <a:spcPct val="100000"/>
              </a:lnSpc>
              <a:spcBef>
                <a:spcPts val="0"/>
              </a:spcBef>
              <a:spcAft>
                <a:spcPts val="0"/>
              </a:spcAft>
              <a:buClrTx/>
              <a:buSzTx/>
              <a:buFontTx/>
              <a:buNone/>
              <a:tabLst/>
              <a:defRPr/>
            </a:pPr>
            <a:endParaRPr lang="sr-Latn-C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Napomene: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sr-Latn-CS" dirty="0" smtClean="0"/>
              <a:t>Razlika između podataka o saobraćaju i podataka o sadržaju opravdana je činjenicom da su podaci o sadržaju osetljiviji;</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sr-Latn-CS" dirty="0" smtClean="0"/>
              <a:t>Strane Konvencije mogu ići dalje od minimalnih nivoa opisanih ovde.</a:t>
            </a:r>
          </a:p>
          <a:p>
            <a:pPr marL="0" marR="0" indent="0" algn="l" defTabSz="457200" rtl="0" eaLnBrk="1" fontAlgn="auto" latinLnBrk="0" hangingPunct="1">
              <a:lnSpc>
                <a:spcPct val="100000"/>
              </a:lnSpc>
              <a:spcBef>
                <a:spcPts val="0"/>
              </a:spcBef>
              <a:spcAft>
                <a:spcPts val="0"/>
              </a:spcAft>
              <a:buClrTx/>
              <a:buSzTx/>
              <a:buFontTx/>
              <a:buNone/>
              <a:tabLst/>
              <a:defRPr/>
            </a:pPr>
            <a:endParaRPr lang="sr-Latn-CS" dirty="0" smtClean="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DF85FF-EEC7-419B-981B-AF66FDD8CC38}" type="slidenum">
              <a:rPr lang="en-US" altLang="en-US" smtClean="0">
                <a:cs typeface="Arial" charset="0"/>
              </a:rPr>
              <a:pPr>
                <a:spcBef>
                  <a:spcPct val="0"/>
                </a:spcBef>
              </a:pPr>
              <a:t>12</a:t>
            </a:fld>
            <a:endParaRPr lang="sr-Latn-CS" altLang="en-US" smtClean="0">
              <a:cs typeface="Arial"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21. </a:t>
            </a:r>
            <a:r>
              <a:rPr lang="sr-Latn-CS" u="none" baseline="0" dirty="0" smtClean="0">
                <a:solidFill>
                  <a:srgbClr val="FF0000"/>
                </a:solidFill>
              </a:rPr>
              <a:t>§3 i §4.</a:t>
            </a:r>
            <a:endParaRPr lang="sr-Latn-C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111</a:t>
            </a:fld>
            <a:endParaRPr lang="sr-Latn-CS"/>
          </a:p>
        </p:txBody>
      </p:sp>
    </p:spTree>
    <p:extLst>
      <p:ext uri="{BB962C8B-B14F-4D97-AF65-F5344CB8AC3E}">
        <p14:creationId xmlns:p14="http://schemas.microsoft.com/office/powerpoint/2010/main" val="21279744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21.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112</a:t>
            </a:fld>
            <a:endParaRPr lang="sr-Latn-CS">
              <a:cs typeface="Arial" charset="0"/>
            </a:endParaRPr>
          </a:p>
        </p:txBody>
      </p:sp>
    </p:spTree>
    <p:extLst>
      <p:ext uri="{BB962C8B-B14F-4D97-AF65-F5344CB8AC3E}">
        <p14:creationId xmlns:p14="http://schemas.microsoft.com/office/powerpoint/2010/main" val="242238772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Budapeštanska Konvencija koristi pojam "nadležni organi" da obezbedi određeni nivo fleksibilnosti stranama kako bi osnažili </a:t>
            </a:r>
            <a:r>
              <a:rPr lang="en-US" dirty="0" smtClean="0"/>
              <a:t>odgovarajuć</a:t>
            </a:r>
            <a:r>
              <a:rPr lang="sr-Latn-CS" dirty="0" smtClean="0"/>
              <a:t>a ovlašćenja u zavisnosti od njihovih pravnih sistema. </a:t>
            </a:r>
          </a:p>
          <a:p>
            <a:endParaRPr lang="sr-Latn-CS" dirty="0" smtClean="0"/>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113</a:t>
            </a:fld>
            <a:endParaRPr lang="sr-Latn-CS"/>
          </a:p>
        </p:txBody>
      </p:sp>
    </p:spTree>
    <p:extLst>
      <p:ext uri="{BB962C8B-B14F-4D97-AF65-F5344CB8AC3E}">
        <p14:creationId xmlns:p14="http://schemas.microsoft.com/office/powerpoint/2010/main" val="415243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21.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114</a:t>
            </a:fld>
            <a:endParaRPr lang="sr-Latn-CS">
              <a:cs typeface="Arial" charset="0"/>
            </a:endParaRPr>
          </a:p>
        </p:txBody>
      </p:sp>
    </p:spTree>
    <p:extLst>
      <p:ext uri="{BB962C8B-B14F-4D97-AF65-F5344CB8AC3E}">
        <p14:creationId xmlns:p14="http://schemas.microsoft.com/office/powerpoint/2010/main" val="153769055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Zvaničnici organa reda mogu direktno koristiti tehnička sredstva za presretanje podataka iz sadržaja. Budipeštanska </a:t>
            </a:r>
            <a:r>
              <a:rPr lang="sr-Latn-CS" dirty="0" smtClean="0"/>
              <a:t>konvencija </a:t>
            </a:r>
            <a:r>
              <a:rPr lang="sr-Latn-CS" dirty="0" smtClean="0"/>
              <a:t>je tehnološki neutralna u ovom pogledu, a strane su slobodne da donose zakone o specifičnim tehničkim merama koje se mogu koristiti za prikupljanje takvih podataka iz sadržaja. Nadležni organi takođe mogu prisiliti davaca usluga da pomogne u tom pogledu, uključujući saradnju i pomoć nadležnim organima za realizaciju ovlašćenja.</a:t>
            </a: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115</a:t>
            </a:fld>
            <a:endParaRPr lang="sr-Latn-CS"/>
          </a:p>
        </p:txBody>
      </p:sp>
    </p:spTree>
    <p:extLst>
      <p:ext uri="{BB962C8B-B14F-4D97-AF65-F5344CB8AC3E}">
        <p14:creationId xmlns:p14="http://schemas.microsoft.com/office/powerpoint/2010/main" val="372806013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21.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116</a:t>
            </a:fld>
            <a:endParaRPr lang="sr-Latn-CS">
              <a:cs typeface="Arial" charset="0"/>
            </a:endParaRPr>
          </a:p>
        </p:txBody>
      </p:sp>
    </p:spTree>
    <p:extLst>
      <p:ext uri="{BB962C8B-B14F-4D97-AF65-F5344CB8AC3E}">
        <p14:creationId xmlns:p14="http://schemas.microsoft.com/office/powerpoint/2010/main" val="240242366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član ne nameće obavezu davacu usluga da razvije potrebne tehničke mogućnosti kako bi omogućilo presretanje podataka iz sadržaja. Možda je samo obavezan da uradi ono što je u njegovom tehničkom kapacitetu, bez obzira da li se takav tehnički kapacitet koristi u trenutku izdavanja naredbe.</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117</a:t>
            </a:fld>
            <a:endParaRPr lang="sr-Latn-CS"/>
          </a:p>
        </p:txBody>
      </p:sp>
    </p:spTree>
    <p:extLst>
      <p:ext uri="{BB962C8B-B14F-4D97-AF65-F5344CB8AC3E}">
        <p14:creationId xmlns:p14="http://schemas.microsoft.com/office/powerpoint/2010/main" val="60056922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21.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118</a:t>
            </a:fld>
            <a:endParaRPr lang="sr-Latn-CS">
              <a:cs typeface="Arial" charset="0"/>
            </a:endParaRPr>
          </a:p>
        </p:txBody>
      </p:sp>
    </p:spTree>
    <p:extLst>
      <p:ext uri="{BB962C8B-B14F-4D97-AF65-F5344CB8AC3E}">
        <p14:creationId xmlns:p14="http://schemas.microsoft.com/office/powerpoint/2010/main" val="22602297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S obzirom na ozbiljnu zabrinutost vezanu za privatnost koja se odnosi na presretanje podataka iz sadržaja, neophodno je da svako izvršavanje ovlašćenja iz ovog člana bude u vezi sa određenim komunikacijama i ne daje opšta ili </a:t>
            </a:r>
            <a:r>
              <a:rPr lang="sr-Latn-CS" dirty="0" smtClean="0"/>
              <a:t>nediskriminacijska </a:t>
            </a:r>
            <a:r>
              <a:rPr lang="sr-Latn-CS" dirty="0" smtClean="0"/>
              <a:t>ovlašćenja nadležnim organima.</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119</a:t>
            </a:fld>
            <a:endParaRPr lang="sr-Latn-CS"/>
          </a:p>
        </p:txBody>
      </p:sp>
    </p:spTree>
    <p:extLst>
      <p:ext uri="{BB962C8B-B14F-4D97-AF65-F5344CB8AC3E}">
        <p14:creationId xmlns:p14="http://schemas.microsoft.com/office/powerpoint/2010/main" val="2985609134"/>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21. </a:t>
            </a:r>
            <a:r>
              <a:rPr lang="sr-Latn-CS" u="none" baseline="0" dirty="0" smtClean="0">
                <a:solidFill>
                  <a:srgbClr val="FF0000"/>
                </a:solidFill>
              </a:rPr>
              <a:t>§2. Objašnjenje ovog elementa se nalazi na sledećem slajdu.</a:t>
            </a:r>
            <a:endParaRPr lang="sr-Latn-CS" dirty="0" smtClean="0"/>
          </a:p>
          <a:p>
            <a:endParaRPr lang="sr-Latn-C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120</a:t>
            </a:fld>
            <a:endParaRPr lang="sr-Latn-CS">
              <a:cs typeface="Arial" charset="0"/>
            </a:endParaRPr>
          </a:p>
        </p:txBody>
      </p:sp>
    </p:spTree>
    <p:extLst>
      <p:ext uri="{BB962C8B-B14F-4D97-AF65-F5344CB8AC3E}">
        <p14:creationId xmlns:p14="http://schemas.microsoft.com/office/powerpoint/2010/main" val="109287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sr-Latn-CS" sz="1200" kern="1200" dirty="0" smtClean="0">
                <a:solidFill>
                  <a:schemeClr val="tx1"/>
                </a:solidFill>
                <a:effectLst/>
                <a:latin typeface="+mn-lt"/>
              </a:rPr>
              <a:t>Član 16 uvodi "hitnu zaštitu" kao trenutnu privremenu meru za čuvanje dokaza i davanje vremena za dobijanje sudskih naloga za oduzimanje ili otkrivanje podataka. To mogu biti podaci o saobraćaju ili podaci o sadržaju. </a:t>
            </a:r>
            <a:r>
              <a:rPr lang="sr-Latn-CS" dirty="0" smtClean="0"/>
              <a:t>Ovaj slajd prikazuje ceo tekst člana 16. </a:t>
            </a:r>
            <a:r>
              <a:rPr lang="sr-Latn-CS" u="none" baseline="0" dirty="0" smtClean="0">
                <a:solidFill>
                  <a:srgbClr val="FF0000"/>
                </a:solidFill>
              </a:rPr>
              <a:t>§1.</a:t>
            </a:r>
            <a:endParaRPr lang="sr-Latn-C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a:t>
            </a:fld>
            <a:endParaRPr lang="sr-Latn-CS" dirty="0"/>
          </a:p>
        </p:txBody>
      </p:sp>
    </p:spTree>
    <p:extLst>
      <p:ext uri="{BB962C8B-B14F-4D97-AF65-F5344CB8AC3E}">
        <p14:creationId xmlns:p14="http://schemas.microsoft.com/office/powerpoint/2010/main" val="40747434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121</a:t>
            </a:fld>
            <a:endParaRPr lang="sr-Latn-CS"/>
          </a:p>
        </p:txBody>
      </p:sp>
    </p:spTree>
    <p:extLst>
      <p:ext uri="{BB962C8B-B14F-4D97-AF65-F5344CB8AC3E}">
        <p14:creationId xmlns:p14="http://schemas.microsoft.com/office/powerpoint/2010/main" val="2198499874"/>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21. </a:t>
            </a:r>
            <a:r>
              <a:rPr lang="sr-Latn-CS" u="none" baseline="0" dirty="0" smtClean="0">
                <a:solidFill>
                  <a:srgbClr val="FF0000"/>
                </a:solidFill>
              </a:rPr>
              <a:t>§1. Objašnjenje ovog elementa se nalazi na sledećem slajdu.</a:t>
            </a:r>
            <a:endParaRPr lang="sr-Latn-CS" dirty="0" smtClean="0"/>
          </a:p>
          <a:p>
            <a:endParaRPr lang="sr-Latn-CS" dirty="0" smtClean="0"/>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122</a:t>
            </a:fld>
            <a:endParaRPr lang="sr-Latn-CS"/>
          </a:p>
        </p:txBody>
      </p:sp>
    </p:spTree>
    <p:extLst>
      <p:ext uri="{BB962C8B-B14F-4D97-AF65-F5344CB8AC3E}">
        <p14:creationId xmlns:p14="http://schemas.microsoft.com/office/powerpoint/2010/main" val="237999230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Važno je da se prikupljanje podataka o saobraćaju u realnom vremenu održava poverljivim, ili u suprotnom mera može biti frustrujuća. </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123</a:t>
            </a:fld>
            <a:endParaRPr lang="sr-Latn-CS"/>
          </a:p>
        </p:txBody>
      </p:sp>
    </p:spTree>
    <p:extLst>
      <p:ext uri="{BB962C8B-B14F-4D97-AF65-F5344CB8AC3E}">
        <p14:creationId xmlns:p14="http://schemas.microsoft.com/office/powerpoint/2010/main" val="2192495223"/>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trebalo </a:t>
            </a:r>
            <a:r>
              <a:rPr lang="sr-Latn-CS" sz="1200" kern="1200" dirty="0" smtClean="0">
                <a:solidFill>
                  <a:schemeClr val="tx1"/>
                </a:solidFill>
                <a:effectLst/>
                <a:latin typeface="+mn-lt"/>
              </a:rPr>
              <a:t>da učesnicima pruži priliku da postavljaju sva pitanja koja mogu </a:t>
            </a:r>
            <a:r>
              <a:rPr lang="sr-Latn-CS" sz="1200" kern="1200" dirty="0" smtClean="0">
                <a:solidFill>
                  <a:schemeClr val="tx1"/>
                </a:solidFill>
                <a:effectLst/>
                <a:latin typeface="+mn-lt"/>
              </a:rPr>
              <a:t>biti </a:t>
            </a:r>
            <a:r>
              <a:rPr lang="sr-Latn-CS" sz="1200" kern="1200" dirty="0" smtClean="0">
                <a:solidFill>
                  <a:schemeClr val="tx1"/>
                </a:solidFill>
                <a:effectLst/>
                <a:latin typeface="+mn-lt"/>
              </a:rPr>
              <a:t>u vezi sa prvim delom lekcije.</a:t>
            </a:r>
          </a:p>
          <a:p>
            <a:pPr eaLnBrk="1" hangingPunct="1">
              <a:spcBef>
                <a:spcPct val="0"/>
              </a:spcBef>
            </a:pPr>
            <a:endParaRPr lang="sr-Latn-CS"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124</a:t>
            </a:fld>
            <a:endParaRPr lang="sr-Latn-CS">
              <a:cs typeface="Arial" charset="0"/>
            </a:endParaRPr>
          </a:p>
        </p:txBody>
      </p:sp>
    </p:spTree>
    <p:extLst>
      <p:ext uri="{BB962C8B-B14F-4D97-AF65-F5344CB8AC3E}">
        <p14:creationId xmlns:p14="http://schemas.microsoft.com/office/powerpoint/2010/main" val="926291540"/>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sr-Latn-CS" dirty="0" smtClean="0"/>
              <a:t>Očuvanje osnovnih prava je od izuzetnog značaja u borbi protiv viskotehnološkog kriminala. Zaista, istražna ovlašćenja koja omogućavaju krivično gonjenje počinilaca krivičnih dela su takođe instrumenti koji su podložni ograničavanju drastičnih građanskih sloboda. Prema tome, očuvanje vladavine prava </a:t>
            </a:r>
            <a:r>
              <a:rPr lang="sr-Latn-CS" dirty="0" smtClean="0"/>
              <a:t>podrazumeva </a:t>
            </a:r>
            <a:r>
              <a:rPr lang="sr-Latn-CS" dirty="0" smtClean="0"/>
              <a:t>ovlašćenja i postupke predviđene u </a:t>
            </a:r>
            <a:r>
              <a:rPr lang="sr-Latn-CS" dirty="0" smtClean="0"/>
              <a:t>Odeljku </a:t>
            </a:r>
            <a:r>
              <a:rPr lang="sr-Latn-CS" dirty="0" smtClean="0"/>
              <a:t>II Budimpeštanske konvencije za uslove i ograničenja koje omogućavaju poštovanje osnovnih prava i sloboda.</a:t>
            </a:r>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125</a:t>
            </a:fld>
            <a:endParaRPr lang="sr-Latn-CS"/>
          </a:p>
        </p:txBody>
      </p:sp>
    </p:spTree>
    <p:extLst>
      <p:ext uri="{BB962C8B-B14F-4D97-AF65-F5344CB8AC3E}">
        <p14:creationId xmlns:p14="http://schemas.microsoft.com/office/powerpoint/2010/main" val="82609878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pPr eaLnBrk="1" hangingPunct="1">
              <a:spcBef>
                <a:spcPct val="0"/>
              </a:spcBef>
            </a:pPr>
            <a:r>
              <a:rPr lang="sr-Latn-CS" dirty="0" smtClean="0"/>
              <a:t>Uslovi i ograničenja su nametnute članom 15. Štaviše, svaki naredni član koji uređuje procesne mere (članovi 16. do 21.) sadrži stav koji podseća da ovlašćenja i postupci iz navedenog člana moraju biti predmet člana 15.  </a:t>
            </a:r>
          </a:p>
          <a:p>
            <a:pPr eaLnBrk="1" hangingPunct="1">
              <a:spcBef>
                <a:spcPct val="0"/>
              </a:spcBef>
            </a:pPr>
            <a:endParaRPr lang="sr-Latn-CS" dirty="0" smtClean="0"/>
          </a:p>
          <a:p>
            <a:pPr eaLnBrk="1" hangingPunct="1">
              <a:spcBef>
                <a:spcPct val="0"/>
              </a:spcBef>
            </a:pPr>
            <a:r>
              <a:rPr lang="sr-Latn-CS" dirty="0" smtClean="0"/>
              <a:t>1 - Kao što je ranije objašnjeno, član 15. je izuzetno važan jer podseća da borba protiv viskotehnološkog kriminala ne može biti štetna za zaštitu ljudskih prava i sloboda. Prema tome, uspostavljanje, sprovođenje i primena procesnih pravila moraju biti praćene odgovarajućim ograničenjima, koja moraju biti predviđena domaćim zakonom. </a:t>
            </a:r>
          </a:p>
          <a:p>
            <a:pPr eaLnBrk="1" hangingPunct="1">
              <a:spcBef>
                <a:spcPct val="0"/>
              </a:spcBef>
            </a:pPr>
            <a:endParaRPr lang="sr-Latn-CS" i="0" baseline="0" dirty="0" smtClean="0"/>
          </a:p>
          <a:p>
            <a:pPr eaLnBrk="1" hangingPunct="1">
              <a:spcBef>
                <a:spcPct val="0"/>
              </a:spcBef>
            </a:pPr>
            <a:r>
              <a:rPr lang="sr-Latn-CS" i="1" baseline="0" dirty="0" smtClean="0"/>
              <a:t>Ova prva rečenica sadrži dva važna načela. </a:t>
            </a:r>
          </a:p>
          <a:p>
            <a:pPr eaLnBrk="1" hangingPunct="1">
              <a:spcBef>
                <a:spcPct val="0"/>
              </a:spcBef>
            </a:pPr>
            <a:endParaRPr lang="sr-Latn-CS" i="1" baseline="0" dirty="0" smtClean="0"/>
          </a:p>
          <a:p>
            <a:pPr algn="just" eaLnBrk="1" hangingPunct="1">
              <a:spcBef>
                <a:spcPct val="0"/>
              </a:spcBef>
            </a:pPr>
            <a:r>
              <a:rPr lang="sr-Latn-CS" i="0" baseline="0" dirty="0" smtClean="0"/>
              <a:t>Prva je da je </a:t>
            </a:r>
            <a:r>
              <a:rPr lang="sr-Latn-CS" b="1" i="0" baseline="0" dirty="0" smtClean="0"/>
              <a:t>očuvanje ljudskih prava</a:t>
            </a:r>
            <a:r>
              <a:rPr lang="sr-Latn-CS" i="0" baseline="0" dirty="0" smtClean="0"/>
              <a:t> ireverzivni proces koji mora biti osiguran uzimajući u obzir sve precizne okolnosti. Iz tog razloga treba odrediti odgovarajuća ograničenja na svakom koraku životnog veka procesnog pravila: </a:t>
            </a:r>
            <a:r>
              <a:rPr lang="sr-Latn-CS" b="1" i="1" baseline="0" dirty="0" smtClean="0"/>
              <a:t>njegovo osnivanje</a:t>
            </a:r>
            <a:r>
              <a:rPr lang="sr-Latn-CS" i="0" baseline="0" dirty="0" smtClean="0"/>
              <a:t> (itj. njegovo uključivanje u domaće pravo), </a:t>
            </a:r>
            <a:r>
              <a:rPr lang="sr-Latn-CS" b="1" i="1" baseline="0" dirty="0" smtClean="0">
                <a:solidFill>
                  <a:srgbClr val="FF0000"/>
                </a:solidFill>
              </a:rPr>
              <a:t>njegovo sprovođenje </a:t>
            </a:r>
            <a:r>
              <a:rPr lang="sr-Latn-CS" b="0" i="1" baseline="0" dirty="0" smtClean="0">
                <a:solidFill>
                  <a:srgbClr val="FF0000"/>
                </a:solidFill>
              </a:rPr>
              <a:t>(tj. unutrašnja organizacija kako bi se omogućilo ovlašćenje ili postupak), a potom</a:t>
            </a:r>
            <a:r>
              <a:rPr lang="sr-Latn-CS" b="1" i="1" baseline="0" dirty="0" smtClean="0">
                <a:solidFill>
                  <a:srgbClr val="FF0000"/>
                </a:solidFill>
              </a:rPr>
              <a:t> i njegova primena </a:t>
            </a:r>
            <a:r>
              <a:rPr lang="sr-Latn-CS" b="0" i="1" baseline="0" dirty="0" smtClean="0">
                <a:solidFill>
                  <a:srgbClr val="FF0000"/>
                </a:solidFill>
              </a:rPr>
              <a:t>(tj. njegova konkretna primena u datom konkretnom slučaju)</a:t>
            </a:r>
            <a:r>
              <a:rPr lang="sr-Latn-CS" b="0" i="0" baseline="0" dirty="0" smtClean="0"/>
              <a:t>. </a:t>
            </a:r>
            <a:r>
              <a:rPr lang="sr-Latn-CS" i="0" baseline="0" dirty="0" smtClean="0"/>
              <a:t>Predviđa se, štaviše, posebno važna aktivnost koja omogućava očuvanje ljudskih prava "po nacrtu" - gde je to prikladno - što u osnovi znači da ako je ograničenje namenjeno da bude uključena u dati postupak u vreme kada je ovaj postupak definisan, ovo ograničenja će biti u potpunosti kompatibilna sa primenom tog postupka, koja će omogućiti i uštedu napora u primeni ograničenja i osigurati ispravnu primenu ograničenja u korist zaštite osnovnih prava.</a:t>
            </a:r>
          </a:p>
          <a:p>
            <a:pPr algn="just" eaLnBrk="1" hangingPunct="1">
              <a:spcBef>
                <a:spcPct val="0"/>
              </a:spcBef>
            </a:pPr>
            <a:r>
              <a:rPr lang="en-US" dirty="0" smtClean="0"/>
              <a:t>	</a:t>
            </a:r>
          </a:p>
          <a:p>
            <a:pPr algn="just" eaLnBrk="1" hangingPunct="1">
              <a:spcBef>
                <a:spcPct val="0"/>
              </a:spcBef>
            </a:pPr>
            <a:r>
              <a:rPr lang="sr-Latn-CS" i="0" baseline="0" dirty="0" smtClean="0"/>
              <a:t>Drugo je načelo </a:t>
            </a:r>
            <a:r>
              <a:rPr lang="sr-Latn-CS" b="1" i="0" baseline="0" dirty="0" smtClean="0"/>
              <a:t>pravne osnove</a:t>
            </a:r>
            <a:r>
              <a:rPr lang="sr-Latn-CS" i="0" baseline="0" dirty="0" smtClean="0"/>
              <a:t>. Ograničenja moraju biti predviđena domaćim zakonom, što omogućava i njihovu delotvornost i javno znanje (zahvaljujući kojem će građanin moći da zna svoja prava i obaveze). Međutim, pojam "domaće pravo" ovde se shvata u njegovom </a:t>
            </a:r>
            <a:r>
              <a:rPr lang="sr-Latn-CS" b="1" i="0" baseline="0" dirty="0" smtClean="0"/>
              <a:t>materijalnom smislu</a:t>
            </a:r>
            <a:r>
              <a:rPr lang="sr-Latn-CS" i="0" baseline="0" dirty="0" smtClean="0"/>
              <a:t> i odnosi se na zakonodavne akte, ali i na ustavna pravila i druge pravne izvore kao što je stalna praksa (izvor: objašnjavajući izveštaj </a:t>
            </a:r>
            <a:r>
              <a:rPr lang="sr-Latn-CS" i="0" baseline="0" dirty="0" smtClean="0"/>
              <a:t>uz Konvenciju </a:t>
            </a:r>
            <a:r>
              <a:rPr lang="sr-Latn-CS" i="0" baseline="0" dirty="0" smtClean="0"/>
              <a:t>o visokotehnološkom kriminalu, koji odgovara položaju Evropskog suda za ljudska prava Saveta </a:t>
            </a:r>
            <a:r>
              <a:rPr lang="sr-Latn-CS" i="0" baseline="0" dirty="0" smtClean="0"/>
              <a:t>Evrope).</a:t>
            </a:r>
            <a:endParaRPr lang="sr-Latn-CS" i="0" baseline="0" dirty="0" smtClean="0"/>
          </a:p>
          <a:p>
            <a:pPr eaLnBrk="1" hangingPunct="1">
              <a:spcBef>
                <a:spcPct val="0"/>
              </a:spcBef>
            </a:pPr>
            <a:endParaRPr lang="sr-Latn-CS"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126</a:t>
            </a:fld>
            <a:endParaRPr lang="sr-Latn-C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85000" lnSpcReduction="10000"/>
          </a:bodyPr>
          <a:lstStyle/>
          <a:p>
            <a:pPr eaLnBrk="1" hangingPunct="1">
              <a:spcBef>
                <a:spcPct val="0"/>
              </a:spcBef>
            </a:pPr>
            <a:r>
              <a:rPr lang="sr-Latn-CS" dirty="0" smtClean="0"/>
              <a:t>2 - Nadoknada odredaba objašnjava da zaštita ljudskih prava mora biti "adekvatna" i uključiti prava koja proizilaze iz obaveza koje je svaka država preduzela. Dva primera koja su dati su </a:t>
            </a:r>
            <a:r>
              <a:rPr lang="sr-Latn-CS" sz="800" kern="1200" dirty="0" smtClean="0">
                <a:solidFill>
                  <a:schemeClr val="tx1"/>
                </a:solidFill>
                <a:latin typeface="+mn-lt"/>
              </a:rPr>
              <a:t>Konvencija Saveta Evrope (SE) o zaštiti ljudskih prava i osnovnih sloboda iz 1950. godine, koja se često jednostavno naziva "Evropska konvencija o ljudskim pravima" (EKLJP) i Međunarodni pakt Ujedinjenih nacija o građanskim i politička pravima (ICCPR). Drugi primeri mogu biti Američka konvencija o ljudskim pravima iz 1969. i Afrička povelja o ljudskim pravima i pravima naroda iz 1981. godine.</a:t>
            </a:r>
          </a:p>
          <a:p>
            <a:pPr eaLnBrk="1" hangingPunct="1">
              <a:spcBef>
                <a:spcPct val="0"/>
              </a:spcBef>
            </a:pPr>
            <a:endParaRPr lang="sr-Latn-CS" sz="800" kern="1200" dirty="0" smtClean="0">
              <a:solidFill>
                <a:schemeClr val="tx1"/>
              </a:solidFill>
              <a:latin typeface="+mn-lt"/>
              <a:ea typeface="+mn-ea"/>
              <a:cs typeface="+mn-cs"/>
            </a:endParaRPr>
          </a:p>
          <a:p>
            <a:pPr eaLnBrk="1" hangingPunct="1">
              <a:spcBef>
                <a:spcPct val="0"/>
              </a:spcBef>
            </a:pPr>
            <a:r>
              <a:rPr lang="sr-Latn-CS" sz="800" i="1" kern="1200" dirty="0" smtClean="0">
                <a:solidFill>
                  <a:schemeClr val="tx1"/>
                </a:solidFill>
                <a:latin typeface="+mn-lt"/>
              </a:rPr>
              <a:t>Pojam "adekvatnosti" još jednom znači da ograničenja moraju biti prilagođena na specifične okolnosti, kako bi se delotvorno zaštitila ljudska prava uzimajući u obzir ove okolnosti. </a:t>
            </a:r>
          </a:p>
          <a:p>
            <a:pPr eaLnBrk="1" hangingPunct="1">
              <a:spcBef>
                <a:spcPct val="0"/>
              </a:spcBef>
            </a:pPr>
            <a:endParaRPr lang="sr-Latn-CS" sz="800" i="1" kern="1200" baseline="0" dirty="0" smtClean="0">
              <a:solidFill>
                <a:schemeClr val="tx1"/>
              </a:solidFill>
              <a:latin typeface="+mn-lt"/>
              <a:ea typeface="+mn-ea"/>
              <a:cs typeface="+mn-cs"/>
            </a:endParaRPr>
          </a:p>
          <a:p>
            <a:pPr eaLnBrk="1" hangingPunct="1">
              <a:spcBef>
                <a:spcPct val="0"/>
              </a:spcBef>
            </a:pPr>
            <a:r>
              <a:rPr lang="sr-Latn-CS" sz="800" i="1" kern="1200" baseline="0" dirty="0" smtClean="0">
                <a:solidFill>
                  <a:schemeClr val="tx1"/>
                </a:solidFill>
                <a:latin typeface="+mn-lt"/>
              </a:rPr>
              <a:t>Nekoliko prava koja su zajednička za </a:t>
            </a:r>
            <a:r>
              <a:rPr lang="sr-Latn-CS" sz="800" i="1" kern="1200" baseline="0" dirty="0" smtClean="0">
                <a:solidFill>
                  <a:schemeClr val="tx1"/>
                </a:solidFill>
                <a:latin typeface="+mn-lt"/>
              </a:rPr>
              <a:t>Evropsku konvnciju o ljudskim pravima i ICCPR </a:t>
            </a:r>
            <a:r>
              <a:rPr lang="sr-Latn-CS" sz="800" i="1" kern="1200" baseline="0" dirty="0" smtClean="0">
                <a:solidFill>
                  <a:schemeClr val="tx1"/>
                </a:solidFill>
                <a:latin typeface="+mn-lt"/>
              </a:rPr>
              <a:t>biće navedena u sledećem slajdu.</a:t>
            </a:r>
          </a:p>
          <a:p>
            <a:pPr eaLnBrk="1" hangingPunct="1">
              <a:spcBef>
                <a:spcPct val="0"/>
              </a:spcBef>
            </a:pPr>
            <a:endParaRPr lang="sr-Latn-CS" baseline="0" dirty="0" smtClean="0"/>
          </a:p>
          <a:p>
            <a:pPr eaLnBrk="1" hangingPunct="1">
              <a:spcBef>
                <a:spcPct val="0"/>
              </a:spcBef>
            </a:pPr>
            <a:r>
              <a:rPr lang="sr-Latn-CS" dirty="0" smtClean="0"/>
              <a:t>3 - Najzad, § 1 člana 15. objašnjava da ograničenja moraju osigurati, bar, načelo </a:t>
            </a:r>
            <a:r>
              <a:rPr lang="sr-Latn-CS" b="1" baseline="0" dirty="0" smtClean="0"/>
              <a:t>srazmernosti</a:t>
            </a:r>
            <a:r>
              <a:rPr lang="sr-Latn-CS" dirty="0" smtClean="0"/>
              <a:t>. </a:t>
            </a:r>
            <a:r>
              <a:rPr lang="sr-Latn-CS" dirty="0" smtClean="0"/>
              <a:t>Načelo srazmernosti je još jedan važno načelo, čije značenje može varirati u zavisnosti od pravnih sistema. </a:t>
            </a:r>
          </a:p>
          <a:p>
            <a:pPr eaLnBrk="1" hangingPunct="1">
              <a:spcBef>
                <a:spcPct val="0"/>
              </a:spcBef>
            </a:pPr>
            <a:endParaRPr lang="sr-Latn-CS" baseline="0" dirty="0" smtClean="0"/>
          </a:p>
          <a:p>
            <a:pPr eaLnBrk="1" hangingPunct="1">
              <a:spcBef>
                <a:spcPct val="0"/>
              </a:spcBef>
            </a:pPr>
            <a:r>
              <a:rPr lang="sr-Latn-CS" dirty="0" smtClean="0"/>
              <a:t>Načelo srazmernosti zahteva da postoji razumna veza između određenog cilja koji treba postići i sredstava koja se koriste za postizanje tog cilja. </a:t>
            </a:r>
          </a:p>
          <a:p>
            <a:pPr eaLnBrk="1" hangingPunct="1">
              <a:spcBef>
                <a:spcPct val="0"/>
              </a:spcBef>
            </a:pPr>
            <a:endParaRPr lang="sr-Latn-CS" baseline="0" dirty="0" smtClean="0"/>
          </a:p>
          <a:p>
            <a:pPr eaLnBrk="1" hangingPunct="1">
              <a:spcBef>
                <a:spcPct val="0"/>
              </a:spcBef>
            </a:pPr>
            <a:r>
              <a:rPr lang="sr-Latn-CS" dirty="0" smtClean="0"/>
              <a:t>U državama koje su ograničene Evropskom konvencijom o ljudskim pravima, načelo srazmernosti osigurava da nijedno drugo manje nametljivo ovlašćenje ili postupak ne bi omogućilo adekvatno postizanje cilja takvog ovlašćenja ili postupka, uzimajući u obzir prirodu i okolnosti krivičnog dela, kao i prirodu i legitimitet ugroženih osnovnih prava. </a:t>
            </a:r>
          </a:p>
          <a:p>
            <a:pPr eaLnBrk="1" hangingPunct="1">
              <a:spcBef>
                <a:spcPct val="0"/>
              </a:spcBef>
            </a:pPr>
            <a:endParaRPr lang="sr-Latn-CS" baseline="0" dirty="0" smtClean="0"/>
          </a:p>
          <a:p>
            <a:pPr eaLnBrk="1" hangingPunct="1">
              <a:spcBef>
                <a:spcPct val="0"/>
              </a:spcBef>
            </a:pPr>
            <a:r>
              <a:rPr lang="sr-Latn-CS" dirty="0" smtClean="0"/>
              <a:t>U okviru </a:t>
            </a:r>
            <a:r>
              <a:rPr lang="sr-Latn-CS" dirty="0" smtClean="0"/>
              <a:t>Evropske konvencijeo ljudskim pravima, </a:t>
            </a:r>
            <a:r>
              <a:rPr lang="sr-Latn-CS" dirty="0" smtClean="0"/>
              <a:t>ovaj načelo se shvata kao da uključuje ili prati drugo načelo koje je načelo "nužnosti" ovlašćenja ili postupka. Odnosi se na </a:t>
            </a:r>
            <a:r>
              <a:rPr lang="sr-Latn-CS" dirty="0" smtClean="0"/>
              <a:t>to:</a:t>
            </a:r>
            <a:endParaRPr lang="sr-Latn-CS" dirty="0" smtClean="0"/>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sr-Latn-CS" dirty="0" smtClean="0"/>
              <a:t>da li postoji hitna društvena potreba za određenim ograničenjima osnovnih prava?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sr-Latn-CS" dirty="0" smtClean="0"/>
              <a:t>ako je tako, da li određena ograničenja odgovaraju ovoj potrebi?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sr-Latn-CS" dirty="0" smtClean="0"/>
              <a:t>ako je tako, da li je to proporcionalan odgovor na tu potrebu?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sr-Latn-CS"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sr-Latn-CS" i="1" baseline="0" dirty="0" smtClean="0"/>
              <a:t>Kao primer, eksplicitno ograničenje koje je već pomenuto u članu 21. da se primena mera presretanja sprovodi u vezi s nizom ozbiljnih krivičnih dela utvrđenih domaćim pravom, predstavlja eksplicitni primer primene načela srazmernosti (vidi objašnjavajući izveštaj Budimpeštanske konvencije).</a:t>
            </a:r>
          </a:p>
          <a:p>
            <a:pPr eaLnBrk="1" hangingPunct="1">
              <a:spcBef>
                <a:spcPct val="0"/>
              </a:spcBef>
            </a:pPr>
            <a:endParaRPr lang="sr-Latn-CS" baseline="0" dirty="0" smtClean="0"/>
          </a:p>
          <a:p>
            <a:pPr eaLnBrk="1" hangingPunct="1">
              <a:spcBef>
                <a:spcPct val="0"/>
              </a:spcBef>
            </a:pPr>
            <a:endParaRPr lang="sr-Latn-CS"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127</a:t>
            </a:fld>
            <a:endParaRPr lang="sr-Latn-C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i="0" kern="1200" baseline="0" dirty="0" smtClean="0">
                <a:solidFill>
                  <a:schemeClr val="tx1"/>
                </a:solidFill>
                <a:latin typeface="+mn-lt"/>
              </a:rPr>
              <a:t>Među pravima koja su garantovana </a:t>
            </a:r>
            <a:r>
              <a:rPr lang="sr-Latn-CS" sz="1200" i="0" kern="1200" baseline="0" dirty="0" smtClean="0">
                <a:solidFill>
                  <a:schemeClr val="tx1"/>
                </a:solidFill>
                <a:latin typeface="+mn-lt"/>
              </a:rPr>
              <a:t>i Evropskom konvencijom o ljudksim pravima </a:t>
            </a:r>
            <a:r>
              <a:rPr lang="sr-Latn-CS" sz="1200" i="0" kern="1200" baseline="0" dirty="0" smtClean="0">
                <a:solidFill>
                  <a:schemeClr val="tx1"/>
                </a:solidFill>
                <a:latin typeface="+mn-lt"/>
              </a:rPr>
              <a:t>i ICCPR, </a:t>
            </a:r>
            <a:r>
              <a:rPr lang="sr-Latn-CS" dirty="0" smtClean="0"/>
              <a:t>a koja mogu da se pojave tokom istraživanja i krivičnog gonjenja za </a:t>
            </a:r>
            <a:r>
              <a:rPr lang="sr-Latn-CS" dirty="0" smtClean="0"/>
              <a:t>internet </a:t>
            </a:r>
            <a:r>
              <a:rPr lang="sr-Latn-CS" dirty="0" smtClean="0"/>
              <a:t>kriminal</a:t>
            </a:r>
            <a:r>
              <a:rPr lang="sr-Latn-CS" sz="1200" i="0" kern="1200" baseline="0" dirty="0" smtClean="0">
                <a:solidFill>
                  <a:schemeClr val="tx1"/>
                </a:solidFill>
                <a:latin typeface="+mn-lt"/>
              </a:rPr>
              <a:t> su:</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i="0" kern="1200" baseline="0" dirty="0" smtClean="0">
                <a:solidFill>
                  <a:schemeClr val="tx1"/>
                </a:solidFill>
                <a:latin typeface="+mn-lt"/>
              </a:rPr>
              <a:t>Pravo na slobodu i sigurnost,</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i="0" kern="1200" baseline="0" dirty="0" smtClean="0">
                <a:solidFill>
                  <a:schemeClr val="tx1"/>
                </a:solidFill>
                <a:latin typeface="+mn-lt"/>
              </a:rPr>
              <a:t>Pravo na pravični sud i pretpostavku nevinosti (uključujući i pravo na ćutanje i na ne inkriminisanje samog sebe)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i="0" kern="1200" baseline="0" dirty="0" smtClean="0">
                <a:solidFill>
                  <a:schemeClr val="tx1"/>
                </a:solidFill>
                <a:latin typeface="+mn-lt"/>
              </a:rPr>
              <a:t>Pravo da ne bude proglašen krivim </a:t>
            </a:r>
            <a:r>
              <a:rPr lang="sr-Latn-CS" sz="2400" b="0" i="0" u="none" strike="noStrike" kern="1200" baseline="0" dirty="0" smtClean="0">
                <a:solidFill>
                  <a:schemeClr val="tx1"/>
                </a:solidFill>
                <a:latin typeface="+mn-lt"/>
              </a:rPr>
              <a:t>za krivično delo u kojem njegovo delo ili nečinjenje nije predstavljalo krivično delo po zakonu u vreme kada je počinjeno,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2400" b="0" i="0" u="none" strike="noStrike" kern="1200" baseline="0" dirty="0" smtClean="0">
                <a:solidFill>
                  <a:schemeClr val="tx1"/>
                </a:solidFill>
                <a:latin typeface="+mn-lt"/>
              </a:rPr>
              <a:t>P</a:t>
            </a:r>
            <a:r>
              <a:rPr lang="sr-Latn-CS" sz="1200" i="0" kern="1200" baseline="0" dirty="0" smtClean="0">
                <a:solidFill>
                  <a:schemeClr val="tx1"/>
                </a:solidFill>
                <a:latin typeface="+mn-lt"/>
              </a:rPr>
              <a:t>ravo na privatni život ili "privatnost",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i="0" kern="1200" baseline="0" dirty="0" smtClean="0">
                <a:solidFill>
                  <a:schemeClr val="tx1"/>
                </a:solidFill>
                <a:latin typeface="+mn-lt"/>
              </a:rPr>
              <a:t>Sloboda misli, savesti i veroispovesti,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i="0" kern="1200" baseline="0" dirty="0" smtClean="0">
                <a:solidFill>
                  <a:schemeClr val="tx1"/>
                </a:solidFill>
                <a:latin typeface="+mn-lt"/>
              </a:rPr>
              <a:t>Sloboda izražavanja,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i="0" kern="1200" baseline="0" dirty="0" smtClean="0">
                <a:solidFill>
                  <a:schemeClr val="tx1"/>
                </a:solidFill>
                <a:latin typeface="+mn-lt"/>
              </a:rPr>
              <a:t>Sloboda </a:t>
            </a:r>
            <a:r>
              <a:rPr lang="sr-Latn-CS" dirty="0" smtClean="0"/>
              <a:t>mirnog</a:t>
            </a:r>
            <a:r>
              <a:rPr lang="sr-Latn-CS" sz="1200" i="0" dirty="0" smtClean="0"/>
              <a:t> </a:t>
            </a:r>
            <a:r>
              <a:rPr lang="sr-Latn-CS" sz="1200" i="0" kern="1200" baseline="0" dirty="0" smtClean="0">
                <a:solidFill>
                  <a:schemeClr val="tx1"/>
                </a:solidFill>
                <a:latin typeface="+mn-lt"/>
              </a:rPr>
              <a:t>okupljanja i udruživanja. </a:t>
            </a: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sr-Latn-CS" sz="1200" i="0" kern="1200" baseline="0" dirty="0" smtClean="0">
              <a:solidFill>
                <a:schemeClr val="tx1"/>
              </a:solidFill>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sr-Latn-CS" sz="1200" i="0" kern="1200" dirty="0" smtClean="0">
              <a:solidFill>
                <a:schemeClr val="tx1"/>
              </a:solidFill>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128</a:t>
            </a:fld>
            <a:endParaRPr lang="sr-Latn-CS">
              <a:cs typeface="Arial" charset="0"/>
            </a:endParaRPr>
          </a:p>
        </p:txBody>
      </p:sp>
    </p:spTree>
    <p:extLst>
      <p:ext uri="{BB962C8B-B14F-4D97-AF65-F5344CB8AC3E}">
        <p14:creationId xmlns:p14="http://schemas.microsoft.com/office/powerpoint/2010/main" val="167710617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eaLnBrk="1" hangingPunct="1">
              <a:spcBef>
                <a:spcPct val="0"/>
              </a:spcBef>
            </a:pPr>
            <a:r>
              <a:rPr lang="sr-Latn-CS" dirty="0" smtClean="0"/>
              <a:t>Stav 2. člana 15. ne ograničava vrste uslova i ograničenja koje mogu biti primenjive. Ovaj član samo predviđa spisak ograničenja koje moraju da se sprovedu kao minimum, gde je to prikladno, s obzirom na prirodu postupka ili ovlašćenja (u zavisnosti od </a:t>
            </a:r>
            <a:r>
              <a:rPr lang="sr-Latn-CS" b="1" baseline="0" dirty="0" smtClean="0"/>
              <a:t>manje ili više nametljive prirode ovlašćenja ili postupka</a:t>
            </a:r>
            <a:r>
              <a:rPr lang="sr-Latn-CS" dirty="0" smtClean="0"/>
              <a:t>).</a:t>
            </a:r>
          </a:p>
          <a:p>
            <a:pPr eaLnBrk="1" hangingPunct="1">
              <a:spcBef>
                <a:spcPct val="0"/>
              </a:spcBef>
            </a:pPr>
            <a:endParaRPr lang="sr-Latn-CS" baseline="0" dirty="0" smtClean="0"/>
          </a:p>
          <a:p>
            <a:pPr eaLnBrk="1" hangingPunct="1">
              <a:spcBef>
                <a:spcPct val="0"/>
              </a:spcBef>
            </a:pPr>
            <a:r>
              <a:rPr lang="sr-Latn-CS" dirty="0" smtClean="0"/>
              <a:t>Ova druga ograničenja su:</a:t>
            </a:r>
          </a:p>
          <a:p>
            <a:pPr marL="171450" indent="-171450" eaLnBrk="1" hangingPunct="1">
              <a:spcBef>
                <a:spcPct val="0"/>
              </a:spcBef>
              <a:buFont typeface="Arial" panose="020B0604020202020204" pitchFamily="34" charset="0"/>
              <a:buChar char="•"/>
            </a:pPr>
            <a:r>
              <a:rPr lang="sr-Latn-CS" dirty="0" smtClean="0"/>
              <a:t>sudski ili drugi nezavisni nadzor, </a:t>
            </a:r>
          </a:p>
          <a:p>
            <a:pPr marL="171450" indent="-171450" eaLnBrk="1" hangingPunct="1">
              <a:spcBef>
                <a:spcPct val="0"/>
              </a:spcBef>
              <a:buFont typeface="Arial" panose="020B0604020202020204" pitchFamily="34" charset="0"/>
              <a:buChar char="•"/>
            </a:pPr>
            <a:r>
              <a:rPr lang="sr-Latn-CS" dirty="0" smtClean="0"/>
              <a:t>osnove za opravdanje primene, </a:t>
            </a:r>
          </a:p>
          <a:p>
            <a:pPr marL="171450" indent="-171450" eaLnBrk="1" hangingPunct="1">
              <a:spcBef>
                <a:spcPct val="0"/>
              </a:spcBef>
              <a:buFont typeface="Arial" panose="020B0604020202020204" pitchFamily="34" charset="0"/>
              <a:buChar char="•"/>
            </a:pPr>
            <a:r>
              <a:rPr lang="sr-Latn-CS" dirty="0" smtClean="0"/>
              <a:t>i ograničenje obima i trajanja takvog ovlašćenja ili postupka. </a:t>
            </a:r>
          </a:p>
          <a:p>
            <a:pPr eaLnBrk="1" hangingPunct="1">
              <a:spcBef>
                <a:spcPct val="0"/>
              </a:spcBef>
            </a:pPr>
            <a:endParaRPr lang="sr-Latn-CS" dirty="0" smtClean="0"/>
          </a:p>
          <a:p>
            <a:pPr eaLnBrk="1" hangingPunct="1">
              <a:spcBef>
                <a:spcPct val="0"/>
              </a:spcBef>
            </a:pPr>
            <a:r>
              <a:rPr lang="sr-Latn-CS" b="1" dirty="0" smtClean="0"/>
              <a:t>Nezavisni nadzor</a:t>
            </a:r>
            <a:r>
              <a:rPr lang="sr-Latn-CS" dirty="0" smtClean="0"/>
              <a:t> i </a:t>
            </a:r>
            <a:r>
              <a:rPr lang="sr-Latn-CS" b="1" dirty="0" smtClean="0"/>
              <a:t>obim i vremensko ograničenje</a:t>
            </a:r>
            <a:r>
              <a:rPr lang="sr-Latn-CS" dirty="0" smtClean="0"/>
              <a:t> su tradiocionalna ograničenja koja obezbeđuju srazmernost intruzivnih mera, nalažući ograničenja na ove mere i omogućavajući nezavisnu proveru poštovanja ovih ograničenja i drugih načela koji obezbeđuju zaštitu prava. </a:t>
            </a:r>
          </a:p>
          <a:p>
            <a:pPr eaLnBrk="1" hangingPunct="1">
              <a:spcBef>
                <a:spcPct val="0"/>
              </a:spcBef>
            </a:pPr>
            <a:endParaRPr lang="sr-Latn-CS" baseline="0" dirty="0" smtClean="0"/>
          </a:p>
          <a:p>
            <a:pPr eaLnBrk="1" hangingPunct="1">
              <a:spcBef>
                <a:spcPct val="0"/>
              </a:spcBef>
            </a:pPr>
            <a:r>
              <a:rPr lang="sr-Latn-CS" b="1" baseline="0" dirty="0" smtClean="0"/>
              <a:t>Specifikacija osnova</a:t>
            </a:r>
            <a:r>
              <a:rPr lang="sr-Latn-CS" dirty="0" smtClean="0"/>
              <a:t> koja opravdava intruzivnu meru je još jedno načelo koji tradicionalno osigurava potrebu i srazmernost ove mere (ova specifikacija omogućava proveru da li je mera koja ograničava slobodu delotvorno potrebna, i ako je ta mera srazmerna specifičnom cilju da se postigne). </a:t>
            </a:r>
          </a:p>
          <a:p>
            <a:pPr eaLnBrk="1" hangingPunct="1">
              <a:spcBef>
                <a:spcPct val="0"/>
              </a:spcBef>
            </a:pPr>
            <a:endParaRPr lang="sr-Latn-CS" baseline="0" dirty="0" smtClean="0"/>
          </a:p>
          <a:p>
            <a:pPr eaLnBrk="1" hangingPunct="1">
              <a:spcBef>
                <a:spcPct val="0"/>
              </a:spcBef>
            </a:pPr>
            <a:r>
              <a:rPr lang="sr-Latn-CS" dirty="0" smtClean="0"/>
              <a:t>Ideja da se ograničenja moraju sprovesti u meri u kojoj su “</a:t>
            </a:r>
            <a:r>
              <a:rPr lang="sr-Latn-CS" i="1" baseline="0" dirty="0" smtClean="0"/>
              <a:t>prikladna s obzirom na prirodu postupka ili ovlašćenja"</a:t>
            </a:r>
            <a:r>
              <a:rPr lang="sr-Latn-CS" dirty="0" smtClean="0"/>
              <a:t> zaslužuje da se detaljnije obrazloži. Ovaj indikator po treći put podseća na važnost uzimanja u obzir okolnih okolnosti u određivanju odgovarajućih ograničenja. Na primer, kao što je rečeno u objašnjavajućem izveštaju Konvencije o visokotehnološkom kriminalu, “</a:t>
            </a:r>
            <a:r>
              <a:rPr lang="sr-Latn-CS" sz="1200" b="0" i="1" u="none" strike="noStrike" kern="1200" baseline="0" dirty="0" smtClean="0">
                <a:solidFill>
                  <a:schemeClr val="tx1"/>
                </a:solidFill>
                <a:latin typeface="+mn-lt"/>
              </a:rPr>
              <a:t>Na primer, kao što je rečeno u objašnjavajućem izveštaju Konvencije o visokotehnološkom kriminalu</a:t>
            </a:r>
            <a:r>
              <a:rPr lang="sr-Latn-CS" sz="1200" b="0" i="0" u="none" strike="noStrike" kern="1200" baseline="0" dirty="0" smtClean="0">
                <a:solidFill>
                  <a:schemeClr val="tx1"/>
                </a:solidFill>
                <a:latin typeface="+mn-lt"/>
              </a:rPr>
              <a:t>” one navedene u § 2 pomenute na ovom slajdu “</a:t>
            </a:r>
            <a:r>
              <a:rPr lang="sr-Latn-CS" sz="1200" b="0" i="1" u="none" strike="noStrike" kern="1200" baseline="0" dirty="0" smtClean="0">
                <a:solidFill>
                  <a:schemeClr val="tx1"/>
                </a:solidFill>
                <a:latin typeface="+mn-lt"/>
              </a:rPr>
              <a:t>u pogledu presretaanja, s obzirom na njegovu nametnutost</a:t>
            </a:r>
            <a:r>
              <a:rPr lang="sr-Latn-CS" sz="1200" b="0" i="0" u="none" strike="noStrike" kern="1200" baseline="0" dirty="0" smtClean="0">
                <a:solidFill>
                  <a:schemeClr val="tx1"/>
                </a:solidFill>
                <a:latin typeface="+mn-lt"/>
              </a:rPr>
              <a:t>”, ali neće podjednako se primenjuju na očuvanju podataka. Posebne okolnosti mogu takođe zahtevati ograničenja koje nisu navedene u članu 15. Prema objašnjavajućem izveštaju, ova druga ograničenja “</a:t>
            </a:r>
            <a:r>
              <a:rPr lang="sr-Latn-CS" sz="1200" b="0" i="1" u="none" strike="noStrike" kern="1200" baseline="0" dirty="0" smtClean="0">
                <a:solidFill>
                  <a:schemeClr val="tx1"/>
                </a:solidFill>
                <a:latin typeface="+mn-lt"/>
              </a:rPr>
              <a:t>koje treba rešavati prema domaćem pravu obuhvataju pravo protiv samo-inkriminasanja i pravne privilegije i specifičnosti pojedinaca ili mesta koja su predmet primene mere</a:t>
            </a:r>
            <a:r>
              <a:rPr lang="sr-Latn-CS" sz="1200" b="0" i="0" u="none" strike="noStrike" kern="1200" baseline="0" dirty="0" smtClean="0">
                <a:solidFill>
                  <a:schemeClr val="tx1"/>
                </a:solidFill>
                <a:latin typeface="+mn-lt"/>
              </a:rPr>
              <a:t>” (na primer, zaštita novinara, sudija i advokatskih kancelarija i korespondencija treba da se ojačaju). </a:t>
            </a:r>
            <a:endParaRPr lang="sr-Latn-CS" dirty="0" smtClean="0"/>
          </a:p>
          <a:p>
            <a:pPr eaLnBrk="1" hangingPunct="1">
              <a:spcBef>
                <a:spcPct val="0"/>
              </a:spcBef>
            </a:pPr>
            <a:endParaRPr lang="sr-Latn-CS"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Konačno, stav 3 člana 15. ukazuje na neophodnost razmatranja uticaja ovlašćenja i postupaka na prava, odgovornosti i legitimne interese trećih strana, u meri u kojoj je to u skladu sa javnim interesom, a naročito sa pravilnom primenom prava. Ovaj zahtev je drugi aspekt načela srazmernosti, koji je pomenut prilikom definisanja ovog načela u prethodnom slajdu. </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dirty="0" smtClean="0"/>
          </a:p>
          <a:p>
            <a:pPr eaLnBrk="1" hangingPunct="1">
              <a:spcBef>
                <a:spcPct val="0"/>
              </a:spcBef>
            </a:pPr>
            <a:r>
              <a:rPr lang="sr-Latn-CS" dirty="0" smtClean="0"/>
              <a:t>Načelo srazmernosti je da se osigura da nijedno drugo manje intruzivno ovlašćenje ili postupak ne bi omogućilo adekvatno postizanje cilja ovakvog ovlašćenja ili postupka, uzimajući u obzir prirodu i okolnosti krivičnog dela, kao i prirodu i legitimitet uticajnih osnovnih prava. Stav 3 člana 15. obrađuje zadnji deo ove poslednje rečenice, tako što osigurava da </a:t>
            </a:r>
            <a:r>
              <a:rPr lang="sr-Latn-CS" dirty="0" smtClean="0"/>
              <a:t>primenjena </a:t>
            </a:r>
            <a:r>
              <a:rPr lang="sr-Latn-CS" dirty="0" smtClean="0"/>
              <a:t>zaštita uzima u obzir uticaj na osnovna prava, odgovornosti i legitimne interese trećih strana. </a:t>
            </a:r>
          </a:p>
          <a:p>
            <a:pPr eaLnBrk="1" hangingPunct="1">
              <a:spcBef>
                <a:spcPct val="0"/>
              </a:spcBef>
            </a:pPr>
            <a:endParaRPr lang="sr-Latn-CS" baseline="0" dirty="0" smtClean="0"/>
          </a:p>
          <a:p>
            <a:pPr eaLnBrk="1" hangingPunct="1">
              <a:spcBef>
                <a:spcPct val="0"/>
              </a:spcBef>
            </a:pPr>
            <a:r>
              <a:rPr lang="sr-Latn-CS" dirty="0" smtClean="0"/>
              <a:t>Stav </a:t>
            </a:r>
            <a:r>
              <a:rPr lang="sr-Latn-CS" dirty="0" smtClean="0"/>
              <a:t>3 ograničava potrebu za smanjenjem uticaja ovlašćenja ili postupka na situaciju kada je ovo smanjenje "u skladu sa javnim interesom, a naročito sa ispravnim upravljanjem pravosuđa". To znači da se uticaj ovlašćenja ili postupaka mora prvo proceniti u vezi sa pravilnom primenom prava i drugim javnim interesima (npr. javnom bezbednošću i javnim zdravljem i drugim interesima, uključujući interese žrtava i poštovanje privatnog života). U meri u kojoj je ograničenje uticaja ovlašćenja ili postupka na druga prava i interese kompatibilno sa zaštitom ovih javnih interesa, onda bi trebalo da se sprovedu i druga ograničenja kako bi se zaštitili ovi drugi interesi, kao što je "</a:t>
            </a:r>
            <a:r>
              <a:rPr lang="sr-Latn-CS" dirty="0" smtClean="0"/>
              <a:t>minimalizacija </a:t>
            </a:r>
            <a:r>
              <a:rPr lang="sr-Latn-CS" dirty="0" smtClean="0"/>
              <a:t>poremećaja potrošača usluge, zaštita od odgovornosti za objavljivanje ili olakšavanje objavljivanja prema ovom poglavlju, ili zaštitu vlasničkih interesa "(vidi [1] objašnjavajući </a:t>
            </a:r>
            <a:r>
              <a:rPr lang="sr-Latn-CS" dirty="0" smtClean="0"/>
              <a:t>izveštaj uz Konvenciju </a:t>
            </a:r>
            <a:r>
              <a:rPr lang="sr-Latn-CS" dirty="0" smtClean="0"/>
              <a:t>o visokotehnološkom kriminalu, stav 148).</a:t>
            </a:r>
          </a:p>
          <a:p>
            <a:pPr eaLnBrk="1" hangingPunct="1">
              <a:spcBef>
                <a:spcPct val="0"/>
              </a:spcBef>
            </a:pPr>
            <a:endParaRPr lang="sr-Latn-CS" baseline="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b="1" i="1" u="sng" dirty="0" smtClean="0"/>
              <a:t>Reference:</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aseline="30000" dirty="0" smtClean="0"/>
              <a:t>[1] </a:t>
            </a:r>
            <a:r>
              <a:rPr lang="sr-Latn-CS" sz="1200" dirty="0" smtClean="0"/>
              <a:t>Objašnjavajući izveštaj </a:t>
            </a:r>
            <a:r>
              <a:rPr lang="sr-Latn-CS" sz="1200" dirty="0" smtClean="0"/>
              <a:t>uz Konvenciju </a:t>
            </a:r>
            <a:r>
              <a:rPr lang="sr-Latn-CS" sz="1200" dirty="0" smtClean="0"/>
              <a:t>o visokotehnološkom kriminalu, §148.</a:t>
            </a:r>
          </a:p>
          <a:p>
            <a:pPr eaLnBrk="1" hangingPunct="1">
              <a:spcBef>
                <a:spcPct val="0"/>
              </a:spcBef>
            </a:pPr>
            <a:endParaRPr lang="sr-Latn-CS" baseline="0" dirty="0" smtClean="0"/>
          </a:p>
          <a:p>
            <a:pPr eaLnBrk="1" hangingPunct="1">
              <a:spcBef>
                <a:spcPct val="0"/>
              </a:spcBef>
            </a:pPr>
            <a:endParaRPr lang="sr-Latn-CS" baseline="0" dirty="0" smtClean="0"/>
          </a:p>
          <a:p>
            <a:pPr eaLnBrk="1" hangingPunct="1">
              <a:spcBef>
                <a:spcPct val="0"/>
              </a:spcBef>
            </a:pPr>
            <a:r>
              <a:rPr lang="sr-Latn-CS" dirty="0" smtClean="0"/>
              <a:t>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129</a:t>
            </a:fld>
            <a:endParaRPr lang="sr-Latn-CS">
              <a:cs typeface="Arial" charset="0"/>
            </a:endParaRPr>
          </a:p>
        </p:txBody>
      </p:sp>
    </p:spTree>
    <p:extLst>
      <p:ext uri="{BB962C8B-B14F-4D97-AF65-F5344CB8AC3E}">
        <p14:creationId xmlns:p14="http://schemas.microsoft.com/office/powerpoint/2010/main" val="1770972120"/>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sr-Latn-CS" dirty="0" smtClean="0"/>
              <a:t>Da bismo </a:t>
            </a:r>
            <a:r>
              <a:rPr lang="sr-Latn-CS" dirty="0" smtClean="0"/>
              <a:t>naveli </a:t>
            </a:r>
            <a:r>
              <a:rPr lang="sr-Latn-CS" dirty="0" smtClean="0"/>
              <a:t>primer jednog od načina kako se mogu utvrditi odgovarajući uslovi i ograničenja, ukratko ćemo se pozvati na zahteve Konvencije Saveta Evrope </a:t>
            </a:r>
            <a:r>
              <a:rPr lang="sr-Latn-CS" dirty="0" smtClean="0"/>
              <a:t>o ljudskim pravima</a:t>
            </a:r>
            <a:r>
              <a:rPr lang="sr-Latn-CS" baseline="0" dirty="0" smtClean="0"/>
              <a:t> i </a:t>
            </a:r>
            <a:r>
              <a:rPr lang="sr-Latn-CS" dirty="0" smtClean="0"/>
              <a:t>osnovnim slobodama. </a:t>
            </a:r>
            <a:endParaRPr lang="sr-Latn-CS" dirty="0" smtClean="0"/>
          </a:p>
          <a:p>
            <a:pPr eaLnBrk="1" hangingPunct="1">
              <a:spcBef>
                <a:spcPct val="0"/>
              </a:spcBef>
            </a:pPr>
            <a:endParaRPr lang="sr-Latn-CS" b="1"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b="1" dirty="0" smtClean="0"/>
              <a:t>Sadašnja sinteza može se prilagoditi svakoj državi, uzimajući u obzir specifičnosti pravnog sistema zemlje i njenih pravnih međunarodnih obaveza</a:t>
            </a:r>
            <a:r>
              <a:rPr lang="sr-Latn-CS" b="1" baseline="0" dirty="0" smtClean="0"/>
              <a:t>. </a:t>
            </a:r>
          </a:p>
          <a:p>
            <a:pPr marL="0" indent="0">
              <a:buNone/>
            </a:pPr>
            <a:endParaRPr lang="sr-Latn-CS"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baseline="0" dirty="0" smtClean="0">
                <a:solidFill>
                  <a:schemeClr val="tx1"/>
                </a:solidFill>
                <a:effectLst/>
                <a:latin typeface="+mn-lt"/>
              </a:rPr>
              <a:t>Opšte </a:t>
            </a:r>
            <a:r>
              <a:rPr lang="sr-Latn-CS" sz="1200" kern="1200" baseline="0" dirty="0" smtClean="0">
                <a:solidFill>
                  <a:schemeClr val="tx1"/>
                </a:solidFill>
                <a:effectLst/>
                <a:latin typeface="+mn-lt"/>
              </a:rPr>
              <a:t>načelo koji se poštuje prilikom ograničavanja zaštićenog prava (gde Evropska konvencija o ljudskim pravima ostavlja mogućnost ograničavanja ovog prava) je sljedeća: “</a:t>
            </a:r>
            <a:r>
              <a:rPr lang="sr-Latn-CS" dirty="0" smtClean="0"/>
              <a:t>mešanja" ili "ograničenja" (pojmovi koji će iz ovog slajda značiti "ograničenja prava i sloboda trećih strana zbog ovlašćenja ili postupka) moraju biti" propisani zakonom ", moraju imati" cilj ili ciljeve koji su ili su legitimno "prema članu koji proglašava ovo pravo i mora biti" neophodan u demokratskom društvu za pomenuti cilj ili ciljeve” </a:t>
            </a:r>
            <a:r>
              <a:rPr lang="sr-Latn-CS" sz="1200" baseline="30000" dirty="0" smtClean="0"/>
              <a:t>[</a:t>
            </a:r>
            <a:r>
              <a:rPr lang="sr-Latn-CS" sz="1200" b="0" baseline="30000" dirty="0" smtClean="0">
                <a:solidFill>
                  <a:srgbClr val="FF0000"/>
                </a:solidFill>
              </a:rPr>
              <a:t>2</a:t>
            </a:r>
            <a:r>
              <a:rPr lang="sr-Latn-CS" baseline="30000" dirty="0" smtClean="0"/>
              <a:t>§45]</a:t>
            </a:r>
            <a:r>
              <a:rPr lang="sr-Latn-CS" dirty="0" smtClean="0"/>
              <a:t> </a:t>
            </a:r>
            <a:r>
              <a:rPr lang="sr-Latn-CS" baseline="30000" dirty="0" smtClean="0"/>
              <a:t>[3]</a:t>
            </a:r>
            <a:r>
              <a:rPr lang="sr-Latn-CS" dirty="0" smtClean="0"/>
              <a:t>.</a:t>
            </a:r>
          </a:p>
          <a:p>
            <a:pPr marL="0" indent="0">
              <a:buNone/>
            </a:pPr>
            <a:endParaRPr lang="sr-Latn-CS" dirty="0" smtClean="0"/>
          </a:p>
          <a:p>
            <a:pPr eaLnBrk="1" hangingPunct="1">
              <a:spcBef>
                <a:spcPct val="0"/>
              </a:spcBef>
            </a:pPr>
            <a:r>
              <a:rPr lang="sr-Latn-CS" dirty="0" smtClean="0"/>
              <a:t>Prema tome, ovaj opšti načelo ili "klauzula javnog reda" </a:t>
            </a:r>
            <a:r>
              <a:rPr lang="sr-Latn-CS" b="0" baseline="30000" dirty="0" smtClean="0"/>
              <a:t>[4]</a:t>
            </a:r>
            <a:r>
              <a:rPr lang="sr-Latn-CS" dirty="0" smtClean="0"/>
              <a:t> sadrži četiri osnovna načela:</a:t>
            </a:r>
          </a:p>
          <a:p>
            <a:pPr eaLnBrk="1" hangingPunct="1">
              <a:spcBef>
                <a:spcPct val="0"/>
              </a:spcBef>
            </a:pPr>
            <a:r>
              <a:rPr lang="en-US" dirty="0" smtClean="0"/>
              <a:t>	</a:t>
            </a:r>
            <a:r>
              <a:rPr lang="sr-Latn-CS" dirty="0" smtClean="0"/>
              <a:t>• isključiva nadležnost </a:t>
            </a:r>
            <a:r>
              <a:rPr lang="sr-Latn-CS" b="1" dirty="0" smtClean="0"/>
              <a:t>zakona</a:t>
            </a:r>
            <a:r>
              <a:rPr lang="sr-Latn-CS" dirty="0" smtClean="0"/>
              <a:t> u ograničavanju sloboda  </a:t>
            </a:r>
            <a:r>
              <a:rPr lang="sr-Latn-CS" b="1" dirty="0" smtClean="0"/>
              <a:t>(načelo pravne osnove)</a:t>
            </a:r>
            <a:r>
              <a:rPr lang="sr-Latn-CS" dirty="0" smtClean="0"/>
              <a:t>;</a:t>
            </a:r>
          </a:p>
          <a:p>
            <a:pPr eaLnBrk="1" hangingPunct="1">
              <a:spcBef>
                <a:spcPct val="0"/>
              </a:spcBef>
            </a:pPr>
            <a:r>
              <a:rPr lang="en-US" dirty="0" smtClean="0"/>
              <a:t>	</a:t>
            </a:r>
            <a:r>
              <a:rPr lang="sr-Latn-CS" dirty="0" smtClean="0"/>
              <a:t>• potrebu da se postigne jedan od </a:t>
            </a:r>
            <a:r>
              <a:rPr lang="sr-Latn-CS" b="1" dirty="0" smtClean="0"/>
              <a:t>legitimnih ciljeva</a:t>
            </a:r>
            <a:r>
              <a:rPr lang="sr-Latn-CS" dirty="0" smtClean="0"/>
              <a:t> navedenih u Konvenciji </a:t>
            </a:r>
            <a:r>
              <a:rPr lang="sr-Latn-CS" b="1" dirty="0" smtClean="0"/>
              <a:t>(načelo legitimnog cilja)</a:t>
            </a:r>
            <a:r>
              <a:rPr lang="sr-Latn-CS" dirty="0" smtClean="0"/>
              <a:t>;</a:t>
            </a:r>
          </a:p>
          <a:p>
            <a:pPr eaLnBrk="1" hangingPunct="1">
              <a:spcBef>
                <a:spcPct val="0"/>
              </a:spcBef>
            </a:pPr>
            <a:r>
              <a:rPr lang="en-US" dirty="0" smtClean="0"/>
              <a:t>	</a:t>
            </a:r>
            <a:r>
              <a:rPr lang="sr-Latn-CS" dirty="0" smtClean="0"/>
              <a:t>• "neophodnost" mešanja "u demokratsku zemlju", koju Evropski sud za ljudska prava tumači kao implicaciju da je mešanje ("u društvu koje znači ostati demokratsko” </a:t>
            </a:r>
            <a:r>
              <a:rPr lang="sr-Latn-CS" sz="1200" baseline="30000" dirty="0" smtClean="0"/>
              <a:t>[5] </a:t>
            </a:r>
            <a:r>
              <a:rPr lang="sr-Latn-CS" sz="1200" baseline="0" dirty="0" smtClean="0"/>
              <a:t>)</a:t>
            </a:r>
            <a:endParaRPr lang="sr-Latn-CS" baseline="0" dirty="0" smtClean="0"/>
          </a:p>
          <a:p>
            <a:pPr eaLnBrk="1" hangingPunct="1">
              <a:spcBef>
                <a:spcPct val="0"/>
              </a:spcBef>
            </a:pPr>
            <a:r>
              <a:rPr lang="sr-Latn-CS" dirty="0" smtClean="0"/>
              <a:t> </a:t>
            </a:r>
            <a:r>
              <a:rPr lang="en-US" dirty="0" smtClean="0"/>
              <a:t>			</a:t>
            </a:r>
            <a:r>
              <a:rPr lang="sr-Latn-CS" dirty="0" smtClean="0"/>
              <a:t>o odgovora "</a:t>
            </a:r>
            <a:r>
              <a:rPr lang="sr-Latn-CS" b="1" dirty="0" smtClean="0"/>
              <a:t>hitnoj društvenoj potrebi" (načelo neophodnosti) </a:t>
            </a:r>
            <a:r>
              <a:rPr lang="sr-Latn-CS" sz="1200" baseline="30000" dirty="0" smtClean="0"/>
              <a:t>[2§59]</a:t>
            </a:r>
            <a:r>
              <a:rPr lang="sr-Latn-CS" dirty="0" smtClean="0"/>
              <a:t>, i</a:t>
            </a:r>
          </a:p>
          <a:p>
            <a:pPr eaLnBrk="1" hangingPunct="1">
              <a:spcBef>
                <a:spcPct val="0"/>
              </a:spcBef>
            </a:pPr>
            <a:r>
              <a:rPr lang="en-US" dirty="0" smtClean="0"/>
              <a:t>			</a:t>
            </a:r>
            <a:r>
              <a:rPr lang="sr-Latn-CS" dirty="0" smtClean="0"/>
              <a:t>o "</a:t>
            </a:r>
            <a:r>
              <a:rPr lang="sr-Latn-CS" b="1" dirty="0" smtClean="0"/>
              <a:t>srazmerno</a:t>
            </a:r>
            <a:r>
              <a:rPr lang="sr-Latn-CS" dirty="0" smtClean="0"/>
              <a:t> željenom legitimnom cilju" </a:t>
            </a:r>
            <a:r>
              <a:rPr lang="sr-Latn-CS" b="1" dirty="0" smtClean="0"/>
              <a:t>(načelo srazmernost)</a:t>
            </a:r>
            <a:r>
              <a:rPr lang="sr-Latn-CS" dirty="0" smtClean="0"/>
              <a:t> </a:t>
            </a:r>
            <a:r>
              <a:rPr lang="sr-Latn-CS" sz="1200" baseline="30000" dirty="0" smtClean="0"/>
              <a:t>[2§63]</a:t>
            </a:r>
            <a:r>
              <a:rPr lang="sr-Latn-CS" b="1" dirty="0" smtClean="0"/>
              <a:t>.</a:t>
            </a:r>
          </a:p>
          <a:p>
            <a:pPr eaLnBrk="1" hangingPunct="1">
              <a:spcBef>
                <a:spcPct val="0"/>
              </a:spcBef>
            </a:pPr>
            <a:endParaRPr lang="sr-Latn-CS" dirty="0" smtClean="0"/>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sr-Latn-C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kern="1200" dirty="0" smtClean="0">
                <a:solidFill>
                  <a:schemeClr val="tx1"/>
                </a:solidFill>
                <a:effectLst/>
                <a:latin typeface="+mn-lt"/>
              </a:rPr>
              <a:t>Treba napomenuti da </a:t>
            </a:r>
            <a:r>
              <a:rPr lang="sr-Latn-CS" sz="1200" kern="1200" dirty="0" smtClean="0">
                <a:solidFill>
                  <a:schemeClr val="tx1"/>
                </a:solidFill>
                <a:effectLst/>
                <a:latin typeface="+mn-lt"/>
              </a:rPr>
              <a:t>načelo i </a:t>
            </a:r>
            <a:r>
              <a:rPr lang="sr-Latn-CS" sz="1200" kern="1200" dirty="0" smtClean="0">
                <a:solidFill>
                  <a:schemeClr val="tx1"/>
                </a:solidFill>
                <a:effectLst/>
                <a:latin typeface="+mn-lt"/>
              </a:rPr>
              <a:t>nužnosti i srazmernosti oba </a:t>
            </a:r>
            <a:r>
              <a:rPr lang="sr-Latn-CS" sz="1200" kern="1200" dirty="0" smtClean="0">
                <a:solidFill>
                  <a:schemeClr val="tx1"/>
                </a:solidFill>
                <a:effectLst/>
                <a:latin typeface="+mn-lt"/>
              </a:rPr>
              <a:t>podrazumevaju rečenicu </a:t>
            </a:r>
            <a:r>
              <a:rPr lang="sr-Latn-CS" sz="1200" kern="1200" dirty="0" smtClean="0">
                <a:solidFill>
                  <a:schemeClr val="tx1"/>
                </a:solidFill>
                <a:effectLst/>
                <a:latin typeface="+mn-lt"/>
              </a:rPr>
              <a:t>"neophodnost u demokratskoj zemlji". Kao rezultat toga, sudske odluke (nacionalne, evropske i iz Evropskog suda za ljudska prava Saveta </a:t>
            </a:r>
            <a:r>
              <a:rPr lang="sr-Latn-CS" sz="1200" kern="1200" dirty="0" smtClean="0">
                <a:solidFill>
                  <a:schemeClr val="tx1"/>
                </a:solidFill>
                <a:effectLst/>
                <a:latin typeface="+mn-lt"/>
              </a:rPr>
              <a:t>Evrope </a:t>
            </a:r>
            <a:r>
              <a:rPr lang="sr-Latn-CS" sz="1200" kern="1200" dirty="0" smtClean="0">
                <a:solidFill>
                  <a:schemeClr val="tx1"/>
                </a:solidFill>
                <a:effectLst/>
                <a:latin typeface="+mn-lt"/>
              </a:rPr>
              <a:t>i stručnjaci često dovode do konfuzije između oba, procenjujući "neophodnost" mere pod izrazom "srazmernost" ili procenu "srazmernost" mere pod izrazom "neophodnost". Takvi neskladi klasifikacije nisu od značaja jer sudovi i stručnjaci u svim slučajevima prepoznaju da načela neophodnosti i srazmernosti uzeti zajedno </a:t>
            </a:r>
            <a:r>
              <a:rPr lang="sr-Latn-CS" sz="1200" kern="1200" dirty="0" smtClean="0">
                <a:solidFill>
                  <a:schemeClr val="tx1"/>
                </a:solidFill>
                <a:effectLst/>
                <a:latin typeface="+mn-lt"/>
              </a:rPr>
              <a:t>podrazumevaju </a:t>
            </a:r>
            <a:r>
              <a:rPr lang="sr-Latn-CS" sz="1200" kern="1200" dirty="0" smtClean="0">
                <a:solidFill>
                  <a:schemeClr val="tx1"/>
                </a:solidFill>
                <a:effectLst/>
                <a:latin typeface="+mn-lt"/>
              </a:rPr>
              <a:t>određeni broj obaveza koje ćemo analizirati u slajdu br 28 i u drugom delu Aneksa tekuće lekcije, bez obzira na to što su klasifikovane kao obaveze koje obezbeđuju neophodnost ili kao obaveze koje obezbeđuju srazmernost (u tom smislu vidi na primer </a:t>
            </a:r>
            <a:r>
              <a:rPr lang="sr-Latn-CS" dirty="0" smtClean="0"/>
              <a:t>(</a:t>
            </a:r>
            <a:r>
              <a:rPr lang="sr-Latn-CS" sz="1200" baseline="30000" dirty="0" smtClean="0"/>
              <a:t>[6]</a:t>
            </a:r>
            <a:r>
              <a:rPr lang="sr-Latn-CS" sz="1200" kern="1200" dirty="0" smtClean="0">
                <a:solidFill>
                  <a:schemeClr val="tx1"/>
                </a:solidFill>
                <a:effectLst/>
                <a:latin typeface="+mn-lt"/>
              </a:rPr>
              <a:t>).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sr-Latn-C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sr-Latn-C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kern="1200" baseline="0" dirty="0" smtClean="0">
                <a:solidFill>
                  <a:schemeClr val="tx1"/>
                </a:solidFill>
                <a:effectLst/>
                <a:latin typeface="+mn-lt"/>
              </a:rPr>
              <a:t>Sadržaj ovih načela je dalje detaljan u drugom </a:t>
            </a:r>
            <a:r>
              <a:rPr lang="sr-Latn-CS" sz="1200" kern="1200" baseline="0" dirty="0" smtClean="0">
                <a:solidFill>
                  <a:schemeClr val="tx1"/>
                </a:solidFill>
                <a:effectLst/>
                <a:latin typeface="+mn-lt"/>
              </a:rPr>
              <a:t>delu </a:t>
            </a:r>
            <a:r>
              <a:rPr lang="sr-Latn-CS" sz="1200" kern="1200" baseline="0" dirty="0" smtClean="0">
                <a:solidFill>
                  <a:schemeClr val="tx1"/>
                </a:solidFill>
                <a:effectLst/>
                <a:latin typeface="+mn-lt"/>
              </a:rPr>
              <a:t>- aneks koji odmah sledi. U zavisnosti od raspoloživog vremena, trener može </a:t>
            </a:r>
            <a:r>
              <a:rPr lang="sr-Latn-CS" sz="1200" kern="1200" baseline="0" dirty="0" smtClean="0">
                <a:solidFill>
                  <a:schemeClr val="tx1"/>
                </a:solidFill>
                <a:effectLst/>
                <a:latin typeface="+mn-lt"/>
              </a:rPr>
              <a:t>da odabere </a:t>
            </a:r>
            <a:r>
              <a:rPr lang="sr-Latn-CS" sz="1200" kern="1200" baseline="0" dirty="0" smtClean="0">
                <a:solidFill>
                  <a:schemeClr val="tx1"/>
                </a:solidFill>
                <a:effectLst/>
                <a:latin typeface="+mn-lt"/>
              </a:rPr>
              <a:t>da </a:t>
            </a:r>
            <a:r>
              <a:rPr lang="sr-Latn-CS" sz="1200" kern="1200" baseline="0" dirty="0" smtClean="0">
                <a:solidFill>
                  <a:schemeClr val="tx1"/>
                </a:solidFill>
                <a:effectLst/>
                <a:latin typeface="+mn-lt"/>
              </a:rPr>
              <a:t>ispredaje o sadržaju </a:t>
            </a:r>
            <a:r>
              <a:rPr lang="sr-Latn-CS" sz="1200" kern="1200" baseline="0" dirty="0" smtClean="0">
                <a:solidFill>
                  <a:schemeClr val="tx1"/>
                </a:solidFill>
                <a:effectLst/>
                <a:latin typeface="+mn-lt"/>
              </a:rPr>
              <a:t>ovog aneksa ili da delegatima obezbedi štampane ili elektronske kopije za svoje informacije.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sr-Latn-C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kern="1200" baseline="30000" dirty="0" smtClean="0">
                <a:solidFill>
                  <a:schemeClr val="tx1"/>
                </a:solidFill>
                <a:effectLst/>
                <a:latin typeface="+mn-lt"/>
              </a:rPr>
              <a:t>[2] </a:t>
            </a:r>
            <a:r>
              <a:rPr lang="sr-Latn-CS" sz="1200" kern="1200" baseline="0" dirty="0" smtClean="0">
                <a:solidFill>
                  <a:schemeClr val="tx1"/>
                </a:solidFill>
                <a:effectLst/>
                <a:latin typeface="+mn-lt"/>
              </a:rPr>
              <a:t>Evropski sud za ljudska prava, predmet </a:t>
            </a:r>
            <a:r>
              <a:rPr lang="sr-Latn-CS" sz="1200" kern="1200" baseline="0" dirty="0" smtClean="0">
                <a:solidFill>
                  <a:schemeClr val="tx1"/>
                </a:solidFill>
                <a:effectLst/>
                <a:latin typeface="+mn-lt"/>
              </a:rPr>
              <a:t>“</a:t>
            </a:r>
            <a:r>
              <a:rPr lang="sr-Latn-CS" dirty="0" smtClean="0"/>
              <a:t>Sunday </a:t>
            </a:r>
            <a:r>
              <a:rPr lang="sr-Latn-CS" dirty="0" smtClean="0"/>
              <a:t>Times protiv </a:t>
            </a:r>
            <a:r>
              <a:rPr lang="sr-Latn-CS" dirty="0" smtClean="0"/>
              <a:t>Velike</a:t>
            </a:r>
            <a:r>
              <a:rPr lang="sr-Latn-CS" baseline="0" dirty="0" smtClean="0"/>
              <a:t> Britanije</a:t>
            </a:r>
            <a:r>
              <a:rPr lang="sr-Latn-CS" dirty="0" smtClean="0"/>
              <a:t>", podnesak </a:t>
            </a:r>
            <a:r>
              <a:rPr lang="sr-Latn-CS" dirty="0" smtClean="0"/>
              <a:t>br.6538/74 od 26. aprila 1979., serija A, br. 30, §§49 </a:t>
            </a:r>
            <a:r>
              <a:rPr lang="sr-Latn-CS" i="1" dirty="0" smtClean="0"/>
              <a:t>i dr</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kern="1200" baseline="30000" dirty="0" smtClean="0">
                <a:solidFill>
                  <a:schemeClr val="tx1"/>
                </a:solidFill>
                <a:effectLst/>
                <a:latin typeface="+mn-lt"/>
              </a:rPr>
              <a:t>[3] </a:t>
            </a:r>
            <a:r>
              <a:rPr lang="sr-Latn-CS" sz="1200" kern="1200" baseline="0" dirty="0" smtClean="0">
                <a:solidFill>
                  <a:schemeClr val="tx1"/>
                </a:solidFill>
                <a:effectLst/>
                <a:latin typeface="+mn-lt"/>
              </a:rPr>
              <a:t>Za dalje čitanje pogledajte na primer </a:t>
            </a:r>
            <a:r>
              <a:rPr lang="sr-Latn-CS" sz="1200" kern="1200" dirty="0" smtClean="0">
                <a:solidFill>
                  <a:schemeClr val="tx1"/>
                </a:solidFill>
                <a:effectLst/>
                <a:latin typeface="+mn-lt"/>
              </a:rPr>
              <a:t>Estelle De Marco u Estelle De Marco et al., Isporučuje se D3.3 - Pravne preporuke - projekat ePOOLICE EU (rano provođenje organizovanog kriminala koristeći </a:t>
            </a:r>
            <a:r>
              <a:rPr lang="sr-Latn-CS" sz="1200" kern="1200" dirty="0" smtClean="0">
                <a:solidFill>
                  <a:schemeClr val="tx1"/>
                </a:solidFill>
                <a:effectLst/>
                <a:latin typeface="+mn-lt"/>
              </a:rPr>
              <a:t>environalno </a:t>
            </a:r>
            <a:r>
              <a:rPr lang="sr-Latn-CS" sz="1200" kern="1200" dirty="0" smtClean="0">
                <a:solidFill>
                  <a:schemeClr val="tx1"/>
                </a:solidFill>
                <a:effectLst/>
                <a:latin typeface="+mn-lt"/>
              </a:rPr>
              <a:t>skeniranje, zakon i inteligentne sisteme), projekat n ° FP7-SEC-2012-312651, verzija 1.3 od 10. decembra 2014. godine, odeljak 3.1.2, dostupna na </a:t>
            </a:r>
            <a:r>
              <a:rPr lang="sr-Latn-CS" sz="1200" u="sng" kern="1200" dirty="0" smtClean="0">
                <a:solidFill>
                  <a:schemeClr val="tx1"/>
                </a:solidFill>
                <a:effectLst/>
                <a:latin typeface="+mn-lt"/>
                <a:hlinkClick r:id="rId3"/>
              </a:rPr>
              <a:t>https://www.epoolice.eu/</a:t>
            </a:r>
            <a:r>
              <a:rPr lang="sr-Latn-CS" sz="1200" u="none" kern="1200" dirty="0" smtClean="0">
                <a:solidFill>
                  <a:schemeClr val="tx1"/>
                </a:solidFill>
                <a:effectLst/>
                <a:latin typeface="+mn-lt"/>
              </a:rPr>
              <a:t>;</a:t>
            </a:r>
            <a:r>
              <a:rPr lang="sr-Latn-CS" dirty="0" smtClean="0"/>
              <a:t> </a:t>
            </a:r>
            <a:r>
              <a:rPr lang="sr-Latn-CS" sz="1200" kern="1200" dirty="0" smtClean="0">
                <a:solidFill>
                  <a:schemeClr val="tx1"/>
                </a:solidFill>
                <a:effectLst/>
                <a:latin typeface="+mn-lt"/>
              </a:rPr>
              <a:t>Estelle De Marco, Isporuka D2.2 - Identifikacija i analiza pravnog i etičkog okvira - Projekat MANDOLA EU (Monitoring i otkrivanje govora mržnje na mreži), 2017, GA n ° JUST/2014/RRAC/AG/HATE/6652, Odjeljak 4.1 .3, dostupno na  </a:t>
            </a:r>
            <a:r>
              <a:rPr lang="sr-Latn-CS" sz="1200" u="sng" kern="1200" dirty="0" smtClean="0">
                <a:solidFill>
                  <a:schemeClr val="tx1"/>
                </a:solidFill>
                <a:effectLst/>
                <a:latin typeface="+mn-lt"/>
                <a:hlinkClick r:id="rId4"/>
              </a:rPr>
              <a:t>http://mandola-project.eu/publications/</a:t>
            </a:r>
            <a:r>
              <a:rPr lang="sr-Latn-CS" sz="1200" kern="1200" dirty="0" smtClean="0">
                <a:solidFill>
                  <a:schemeClr val="tx1"/>
                </a:solidFill>
                <a:effectLst/>
                <a:latin typeface="+mn-lt"/>
              </a:rPr>
              <a:t>; </a:t>
            </a:r>
            <a:r>
              <a:rPr lang="sr-Latn-CS" sz="1200" kern="1200" dirty="0" smtClean="0">
                <a:solidFill>
                  <a:schemeClr val="tx1"/>
                </a:solidFill>
                <a:effectLst/>
                <a:latin typeface="+mn-lt"/>
              </a:rPr>
              <a:t>Jeremy </a:t>
            </a:r>
            <a:r>
              <a:rPr lang="sr-Latn-CS" sz="1200" kern="1200" dirty="0" smtClean="0">
                <a:solidFill>
                  <a:schemeClr val="tx1"/>
                </a:solidFill>
                <a:effectLst/>
                <a:latin typeface="+mn-lt"/>
              </a:rPr>
              <a:t>McBride, "Srazmernost i Evropska konvencija o ljudskim pravima", u </a:t>
            </a:r>
            <a:r>
              <a:rPr lang="sr-Latn-CS" sz="1200" kern="1200" dirty="0" smtClean="0">
                <a:solidFill>
                  <a:schemeClr val="tx1"/>
                </a:solidFill>
                <a:effectLst/>
                <a:latin typeface="+mn-lt"/>
              </a:rPr>
              <a:t>Načelu </a:t>
            </a:r>
            <a:r>
              <a:rPr lang="sr-Latn-CS" sz="1200" kern="1200" dirty="0" smtClean="0">
                <a:solidFill>
                  <a:schemeClr val="tx1"/>
                </a:solidFill>
                <a:effectLst/>
                <a:latin typeface="+mn-lt"/>
              </a:rPr>
              <a:t>srazmernosti u zakonima Evrope, uredio Evelin Ellis, Hart Publishing, 197 str., 1999 </a:t>
            </a:r>
            <a:r>
              <a:rPr lang="sr-Latn-CS" sz="1200" i="1" kern="1200" dirty="0" smtClean="0">
                <a:solidFill>
                  <a:schemeClr val="tx1"/>
                </a:solidFill>
                <a:effectLst/>
                <a:latin typeface="+mn-lt"/>
              </a:rPr>
              <a:t>et seq</a:t>
            </a:r>
            <a:r>
              <a:rPr lang="sr-Latn-CS" sz="1200" kern="1200" dirty="0" smtClean="0">
                <a:solidFill>
                  <a:schemeClr val="tx1"/>
                </a:solidFill>
                <a:effectLst/>
                <a:latin typeface="+mn-lt"/>
              </a:rPr>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baseline="30000" dirty="0" smtClean="0"/>
              <a:t>[4] </a:t>
            </a:r>
            <a:r>
              <a:rPr lang="sr-Latn-CS" sz="1200" kern="1200" baseline="0" dirty="0" smtClean="0">
                <a:solidFill>
                  <a:schemeClr val="tx1"/>
                </a:solidFill>
                <a:effectLst/>
                <a:latin typeface="+mn-lt"/>
              </a:rPr>
              <a:t>Ova formula dolazi od prof. </a:t>
            </a:r>
            <a:r>
              <a:rPr lang="sr-Latn-CS" sz="1200" dirty="0" smtClean="0"/>
              <a:t>Frédéric Sudre, "Međunarodna i evropska dimenzija osnovnih sloboda i prava", </a:t>
            </a:r>
            <a:r>
              <a:rPr lang="sr-Latn-CS" sz="1200" kern="1200" dirty="0" smtClean="0">
                <a:solidFill>
                  <a:schemeClr val="tx1"/>
                </a:solidFill>
                <a:effectLst/>
                <a:latin typeface="+mn-lt"/>
              </a:rPr>
              <a:t>u </a:t>
            </a:r>
            <a:r>
              <a:rPr lang="sr-Latn-CS" sz="1200" i="1" kern="1200" dirty="0" smtClean="0">
                <a:solidFill>
                  <a:schemeClr val="tx1"/>
                </a:solidFill>
                <a:effectLst/>
                <a:latin typeface="+mn-lt"/>
              </a:rPr>
              <a:t>Slobodama i osnovnim pravima</a:t>
            </a:r>
            <a:r>
              <a:rPr lang="sr-Latn-CS" sz="1200" kern="1200" dirty="0" smtClean="0">
                <a:solidFill>
                  <a:schemeClr val="tx1"/>
                </a:solidFill>
                <a:effectLst/>
                <a:latin typeface="+mn-lt"/>
              </a:rPr>
              <a:t>, u redakciji Rémy Cabrillac, Marie-Anne Frison-Roche, Thierry Revet, izdanje Dalloz, 11.</a:t>
            </a:r>
            <a:r>
              <a:rPr lang="sr-Latn-CS" dirty="0" smtClean="0"/>
              <a:t> </a:t>
            </a:r>
            <a:r>
              <a:rPr lang="sr-Latn-CS" sz="1200" kern="1200" dirty="0" smtClean="0">
                <a:solidFill>
                  <a:schemeClr val="tx1"/>
                </a:solidFill>
                <a:effectLst/>
                <a:latin typeface="+mn-lt"/>
              </a:rPr>
              <a:t>izdanje 2005., </a:t>
            </a:r>
            <a:r>
              <a:rPr lang="sr-Latn-CS" dirty="0" smtClean="0"/>
              <a:t>stranice</a:t>
            </a:r>
            <a:r>
              <a:rPr lang="sr-Latn-CS" sz="1200" dirty="0" smtClean="0"/>
              <a:t> 44-45</a:t>
            </a:r>
            <a:r>
              <a:rPr lang="sr-Latn-CS" sz="1200" kern="1200" dirty="0" smtClean="0">
                <a:solidFill>
                  <a:schemeClr val="tx1"/>
                </a:solidFill>
                <a:effectLst/>
                <a:latin typeface="+mn-lt"/>
              </a:rPr>
              <a:t>; videti</a:t>
            </a:r>
            <a:r>
              <a:rPr lang="sr-Latn-CS" dirty="0" smtClean="0"/>
              <a:t> </a:t>
            </a:r>
            <a:r>
              <a:rPr lang="sr-Latn-CS" sz="1200" kern="1200" dirty="0" smtClean="0">
                <a:solidFill>
                  <a:schemeClr val="tx1"/>
                </a:solidFill>
                <a:effectLst/>
                <a:latin typeface="+mn-lt"/>
              </a:rPr>
              <a:t>takođe Estelle De Marco, </a:t>
            </a:r>
            <a:r>
              <a:rPr lang="sr-Latn-CS" sz="1200" i="1" kern="1200" dirty="0" smtClean="0">
                <a:solidFill>
                  <a:schemeClr val="tx1"/>
                </a:solidFill>
                <a:effectLst/>
                <a:latin typeface="+mn-lt"/>
              </a:rPr>
              <a:t>Anonimnost na Internetu i zakonu, </a:t>
            </a:r>
            <a:r>
              <a:rPr lang="sr-Latn-CS" sz="1200" kern="1200" dirty="0" smtClean="0">
                <a:solidFill>
                  <a:schemeClr val="tx1"/>
                </a:solidFill>
                <a:effectLst/>
                <a:latin typeface="+mn-lt"/>
              </a:rPr>
              <a:t>tezas, Montpellier 1, 2005., ANRT (ISBN : 978-2-7295-6899-3 ; Referenca: 05MON10067), br.</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kern="1200" baseline="30000" dirty="0" smtClean="0">
                <a:solidFill>
                  <a:schemeClr val="tx1"/>
                </a:solidFill>
                <a:effectLst/>
                <a:latin typeface="+mn-lt"/>
              </a:rPr>
              <a:t>[5] </a:t>
            </a:r>
            <a:r>
              <a:rPr lang="sr-Latn-CS" sz="1200" kern="1200" baseline="0" dirty="0" smtClean="0">
                <a:solidFill>
                  <a:schemeClr val="tx1"/>
                </a:solidFill>
                <a:effectLst/>
                <a:latin typeface="+mn-lt"/>
              </a:rPr>
              <a:t>Videti, na primer, </a:t>
            </a:r>
            <a:r>
              <a:rPr lang="sr-Latn-CS" sz="1200" kern="1200" baseline="0" dirty="0" smtClean="0">
                <a:solidFill>
                  <a:schemeClr val="tx1"/>
                </a:solidFill>
                <a:effectLst/>
                <a:latin typeface="+mn-lt"/>
              </a:rPr>
              <a:t>Evropski sud za ljudska prava, </a:t>
            </a:r>
            <a:r>
              <a:rPr lang="sr-Latn-CS" sz="1200" kern="1200" baseline="0" dirty="0" smtClean="0">
                <a:solidFill>
                  <a:schemeClr val="tx1"/>
                </a:solidFill>
                <a:effectLst/>
                <a:latin typeface="+mn-lt"/>
              </a:rPr>
              <a:t>slučaj "DL protiv Bugarske", </a:t>
            </a:r>
            <a:r>
              <a:rPr lang="sr-Latn-CS" sz="1200" kern="1200" baseline="0" dirty="0" smtClean="0">
                <a:solidFill>
                  <a:schemeClr val="tx1"/>
                </a:solidFill>
                <a:effectLst/>
                <a:latin typeface="+mn-lt"/>
              </a:rPr>
              <a:t>podnesak </a:t>
            </a:r>
            <a:r>
              <a:rPr lang="sr-Latn-CS" sz="1200" kern="1200" baseline="0" dirty="0" smtClean="0">
                <a:solidFill>
                  <a:schemeClr val="tx1"/>
                </a:solidFill>
                <a:effectLst/>
                <a:latin typeface="+mn-lt"/>
              </a:rPr>
              <a:t>br. 7472/14, od 19. maja 2016, § 105; videti takođe </a:t>
            </a:r>
            <a:r>
              <a:rPr lang="sr-Latn-CS" dirty="0" smtClean="0"/>
              <a:t>Zajedničko izdvojeno mišljenje sudija Viarde, Cremone, Thor Vilhjalmsson, Rissdal, Ganshof van der Meersch, Sir Gerald Fitzmaurice, Bindschedler-Robert, Liesch i Matscher, § 8, dostupno u sudskom predmetu "</a:t>
            </a:r>
            <a:r>
              <a:rPr lang="sr-Latn-CS" dirty="0" smtClean="0"/>
              <a:t>Sunday </a:t>
            </a:r>
            <a:r>
              <a:rPr lang="sr-Latn-CS" dirty="0" smtClean="0"/>
              <a:t>Times", </a:t>
            </a:r>
            <a:r>
              <a:rPr lang="sr-Latn-CS" i="1" dirty="0" smtClean="0"/>
              <a:t>op cit</a:t>
            </a:r>
            <a:r>
              <a:rPr lang="sr-Latn-CS" dirty="0" smtClean="0"/>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sr-Latn-CS" sz="1200" kern="1200" baseline="30000" dirty="0" smtClean="0">
                <a:solidFill>
                  <a:schemeClr val="tx1"/>
                </a:solidFill>
                <a:effectLst/>
                <a:latin typeface="+mn-lt"/>
              </a:rPr>
              <a:t>[6] </a:t>
            </a:r>
            <a:r>
              <a:rPr lang="sr-Latn-CS" sz="1200" kern="1200" dirty="0" smtClean="0">
                <a:solidFill>
                  <a:schemeClr val="tx1"/>
                </a:solidFill>
                <a:effectLst/>
                <a:latin typeface="+mn-lt"/>
              </a:rPr>
              <a:t>EUCJ, Digital Rights Ireland iSeitlinger</a:t>
            </a:r>
            <a:r>
              <a:rPr lang="sr-Latn-CS" dirty="0" smtClean="0"/>
              <a:t> </a:t>
            </a:r>
            <a:r>
              <a:rPr lang="sr-Latn-CS" sz="1200" kern="1200" dirty="0" smtClean="0">
                <a:solidFill>
                  <a:schemeClr val="tx1"/>
                </a:solidFill>
                <a:effectLst/>
                <a:latin typeface="+mn-lt"/>
              </a:rPr>
              <a:t>e.a., zajednički predmeti C-293/12 i C-594/12, 8. april 2014; </a:t>
            </a:r>
            <a:r>
              <a:rPr lang="sr-Latn-CS" sz="1200" kern="1200" dirty="0" smtClean="0">
                <a:solidFill>
                  <a:schemeClr val="tx1"/>
                </a:solidFill>
                <a:effectLst/>
                <a:latin typeface="+mn-lt"/>
              </a:rPr>
              <a:t>Evropska konvencija o ljudskim pravima, </a:t>
            </a:r>
            <a:r>
              <a:rPr lang="sr-Latn-CS" sz="1200" kern="1200" dirty="0" smtClean="0">
                <a:solidFill>
                  <a:schemeClr val="tx1"/>
                </a:solidFill>
                <a:effectLst/>
                <a:latin typeface="+mn-lt"/>
              </a:rPr>
              <a:t>slučaj "Handiside protiv Velike Britanije",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5493/72, presuda od 7. decembra 1976, serija A, br. 24, §58. </a:t>
            </a:r>
            <a:r>
              <a:rPr lang="sr-Latn-CS" sz="1200" kern="1200" dirty="0" smtClean="0">
                <a:solidFill>
                  <a:schemeClr val="tx1"/>
                </a:solidFill>
                <a:effectLst/>
                <a:latin typeface="+mn-lt"/>
              </a:rPr>
              <a:t>Videti </a:t>
            </a:r>
            <a:r>
              <a:rPr lang="sr-Latn-CS" sz="1200" kern="1200" dirty="0" smtClean="0">
                <a:solidFill>
                  <a:schemeClr val="tx1"/>
                </a:solidFill>
                <a:effectLst/>
                <a:latin typeface="+mn-lt"/>
              </a:rPr>
              <a:t>takođe Radna grupa za zaštitu podataka, član 29., Mišljenje 01/2014 o primeni koncepata nužnosti i srazmernosti i zaštite podataka u okviru sektora za sprovođene zakona (WP 211), 5.7. Rad na zaštiti podataka iz člana 29 je nezavisni organ EU i generalno analizira odredbe </a:t>
            </a:r>
            <a:r>
              <a:rPr lang="sr-Latn-CS" sz="1200" kern="1200" dirty="0" smtClean="0">
                <a:solidFill>
                  <a:schemeClr val="tx1"/>
                </a:solidFill>
                <a:effectLst/>
                <a:latin typeface="+mn-lt"/>
              </a:rPr>
              <a:t>Evropske konvencije o ljudskim pravima. </a:t>
            </a:r>
            <a:endParaRPr lang="sr-Latn-CS" sz="1200" kern="1200" dirty="0" smtClean="0">
              <a:solidFill>
                <a:schemeClr val="tx1"/>
              </a:solidFill>
              <a:effectLst/>
              <a:latin typeface="+mn-lt"/>
              <a:ea typeface="+mn-ea"/>
              <a:cs typeface="+mn-cs"/>
            </a:endParaRPr>
          </a:p>
          <a:p>
            <a:pPr marL="0" indent="0" eaLnBrk="1" hangingPunct="1">
              <a:spcBef>
                <a:spcPct val="0"/>
              </a:spcBef>
              <a:buFont typeface="Arial" charset="0"/>
              <a:buNone/>
            </a:pP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sr-Latn-C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sr-Latn-CS" sz="1200" kern="1200" baseline="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130</a:t>
            </a:fld>
            <a:endParaRPr lang="sr-Latn-CS">
              <a:cs typeface="Arial" charset="0"/>
            </a:endParaRPr>
          </a:p>
        </p:txBody>
      </p:sp>
    </p:spTree>
    <p:extLst>
      <p:ext uri="{BB962C8B-B14F-4D97-AF65-F5344CB8AC3E}">
        <p14:creationId xmlns:p14="http://schemas.microsoft.com/office/powerpoint/2010/main" val="1855176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sr-Latn-CS" dirty="0" smtClean="0"/>
              <a:t>Osim toga, član 16. osigurava očuvanje celovitosti dokaza. Vremensko ograničenje je naznačeno, jer je ovo veoma važna zaštitna mera koja se primenjuje među drugim "uslovima i zaštitnim merama" koje bi trebalo razmatrati u skladu sa članom 15 (ovi aspekti će biti proučeni u drugom delu trenutne lekcije). Ovaj slajd prikazuje ceo tekst člana 16. </a:t>
            </a:r>
            <a:r>
              <a:rPr lang="sr-Latn-CS" u="none" baseline="0" dirty="0" smtClean="0">
                <a:solidFill>
                  <a:srgbClr val="FF0000"/>
                </a:solidFill>
              </a:rPr>
              <a:t>§4.</a:t>
            </a:r>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a:t>
            </a:fld>
            <a:endParaRPr lang="sr-Latn-CS" dirty="0"/>
          </a:p>
        </p:txBody>
      </p:sp>
    </p:spTree>
    <p:extLst>
      <p:ext uri="{BB962C8B-B14F-4D97-AF65-F5344CB8AC3E}">
        <p14:creationId xmlns:p14="http://schemas.microsoft.com/office/powerpoint/2010/main" val="282883761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sr-Latn-CS" dirty="0" smtClean="0"/>
              <a:t>Očuvanje osnovnih prava je od izuzetnog značaja u borbi protiv viskotehnološkog kriminala. Zaista, istražna ovlašćenja koja omogućavaju krivično gonjenje počinilaca krivičnih dela su takođe instrumenti koji su podložni ograničavanju drastičnih građanskih sloboda. Prema tome, očuvanje vladavine prava podrazumijeva ovlašćenja i postupke predviđene u Odjeljku II Budimpeštanske konvencije uslove i ograničenja koje omogućavaju poštovanje osnovnih prava i sloboda.</a:t>
            </a:r>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131</a:t>
            </a:fld>
            <a:endParaRPr lang="sr-Latn-CS"/>
          </a:p>
        </p:txBody>
      </p:sp>
    </p:spTree>
    <p:extLst>
      <p:ext uri="{BB962C8B-B14F-4D97-AF65-F5344CB8AC3E}">
        <p14:creationId xmlns:p14="http://schemas.microsoft.com/office/powerpoint/2010/main" val="826098780"/>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sr-Latn-CS" dirty="0" smtClean="0"/>
              <a:t>Trenutni slajd i sledeći će kratko opisati četiri načela koji smo upravo pomenuli.</a:t>
            </a:r>
          </a:p>
          <a:p>
            <a:pPr eaLnBrk="1" hangingPunct="1">
              <a:spcBef>
                <a:spcPct val="0"/>
              </a:spcBef>
            </a:pPr>
            <a:endParaRPr lang="sr-Latn-CS" baseline="0" dirty="0" smtClean="0"/>
          </a:p>
          <a:p>
            <a:pPr eaLnBrk="1" hangingPunct="1">
              <a:spcBef>
                <a:spcPct val="0"/>
              </a:spcBef>
            </a:pPr>
            <a:r>
              <a:rPr lang="sr-Latn-CS" b="1" u="sng" dirty="0" smtClean="0"/>
              <a:t>Pravni osnov</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Svako ograničenje osnovnog prava (i, u našem slučaju, svako ovlašćenje ili postupak) mora biti utvrđeno zakonom. </a:t>
            </a:r>
            <a:r>
              <a:rPr lang="sr-Latn-CS" sz="1200" kern="1200" dirty="0" smtClean="0">
                <a:solidFill>
                  <a:schemeClr val="tx1"/>
                </a:solidFill>
                <a:effectLst/>
                <a:latin typeface="+mn-lt"/>
              </a:rPr>
              <a:t>Evropsli sud za ljudska</a:t>
            </a:r>
            <a:r>
              <a:rPr lang="sr-Latn-CS" sz="1200" kern="1200" baseline="0" dirty="0" smtClean="0">
                <a:solidFill>
                  <a:schemeClr val="tx1"/>
                </a:solidFill>
                <a:effectLst/>
                <a:latin typeface="+mn-lt"/>
              </a:rPr>
              <a:t>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je ovde shvaćen u zakonu “</a:t>
            </a:r>
            <a:r>
              <a:rPr lang="sr-Latn-CS" sz="1200" i="1" kern="1200" dirty="0" smtClean="0">
                <a:solidFill>
                  <a:schemeClr val="tx1"/>
                </a:solidFill>
                <a:effectLst/>
                <a:latin typeface="+mn-lt"/>
              </a:rPr>
              <a:t>i u </a:t>
            </a:r>
            <a:r>
              <a:rPr lang="sr-Latn-CS" sz="1200" i="1" kern="1200" dirty="0" smtClean="0">
                <a:solidFill>
                  <a:schemeClr val="tx1"/>
                </a:solidFill>
                <a:effectLst/>
                <a:latin typeface="+mn-lt"/>
              </a:rPr>
              <a:t>suštinskom smislu, a ne u formalnom smislu”</a:t>
            </a:r>
            <a:r>
              <a:rPr lang="sr-Latn-CS" sz="1200" kern="1200" dirty="0" smtClean="0">
                <a:solidFill>
                  <a:schemeClr val="tx1"/>
                </a:solidFill>
                <a:effectLst/>
                <a:latin typeface="+mn-lt"/>
              </a:rPr>
              <a:t>. Kao posledica toga, ne samo da se odnosi na zakonodavne tekstove, već uključuje i </a:t>
            </a:r>
            <a:r>
              <a:rPr lang="sr-Latn-CS" sz="1200" i="1" kern="1200" dirty="0" smtClean="0">
                <a:solidFill>
                  <a:schemeClr val="tx1"/>
                </a:solidFill>
                <a:effectLst/>
                <a:latin typeface="+mn-lt"/>
              </a:rPr>
              <a:t>“</a:t>
            </a:r>
            <a:r>
              <a:rPr lang="sr-Latn-CS" sz="1200" i="1" kern="1200" dirty="0" smtClean="0">
                <a:solidFill>
                  <a:schemeClr val="tx1"/>
                </a:solidFill>
                <a:effectLst/>
                <a:latin typeface="+mn-lt"/>
              </a:rPr>
              <a:t>nepisani </a:t>
            </a:r>
            <a:r>
              <a:rPr lang="sr-Latn-CS" sz="1200" i="1" kern="1200" dirty="0" smtClean="0">
                <a:solidFill>
                  <a:schemeClr val="tx1"/>
                </a:solidFill>
                <a:effectLst/>
                <a:latin typeface="+mn-lt"/>
              </a:rPr>
              <a:t>zakon", "akte nižeg ranga od statuta" i sudsku praksu</a:t>
            </a:r>
            <a:r>
              <a:rPr lang="sr-Latn-CS" sz="1200" kern="1200" dirty="0" smtClean="0">
                <a:solidFill>
                  <a:schemeClr val="tx1"/>
                </a:solidFill>
                <a:effectLst/>
                <a:latin typeface="+mn-lt"/>
              </a:rPr>
              <a:t>. “</a:t>
            </a:r>
            <a:r>
              <a:rPr lang="sr-Latn-CS" sz="1200" i="1" kern="1200" dirty="0" smtClean="0">
                <a:solidFill>
                  <a:schemeClr val="tx1"/>
                </a:solidFill>
                <a:effectLst/>
                <a:latin typeface="+mn-lt"/>
              </a:rPr>
              <a:t>U sferi koja je obuhvaćena pismenim zakonom," zakon "je stoga" akt koji je na snazi pošto su ga nadležni sudovi tumačili u </a:t>
            </a:r>
            <a:r>
              <a:rPr lang="sr-Latn-CS" sz="1200" i="1" kern="1200" dirty="0" smtClean="0">
                <a:solidFill>
                  <a:schemeClr val="tx1"/>
                </a:solidFill>
                <a:effectLst/>
                <a:latin typeface="+mn-lt"/>
              </a:rPr>
              <a:t>svetlu</a:t>
            </a:r>
            <a:r>
              <a:rPr lang="sr-Latn-CS" sz="1200" i="1" kern="1200" dirty="0" smtClean="0">
                <a:solidFill>
                  <a:schemeClr val="tx1"/>
                </a:solidFill>
                <a:effectLst/>
                <a:latin typeface="+mn-lt"/>
              </a:rPr>
              <a:t>, ukoliko je potrebno, bilo kakvog novog praktičnog razvoja” </a:t>
            </a:r>
            <a:r>
              <a:rPr lang="sr-Latn-CS" sz="1200" i="0" kern="1200" dirty="0" smtClean="0">
                <a:solidFill>
                  <a:schemeClr val="tx1"/>
                </a:solidFill>
                <a:effectLst/>
                <a:latin typeface="+mn-lt"/>
              </a:rPr>
              <a:t>(</a:t>
            </a:r>
            <a:r>
              <a:rPr lang="sr-Latn-CS" sz="9600" baseline="30000" dirty="0" smtClean="0"/>
              <a:t>[7] </a:t>
            </a:r>
            <a:r>
              <a:rPr lang="sr-Latn-CS" sz="1200" i="0" kern="1200" dirty="0" smtClean="0">
                <a:solidFill>
                  <a:schemeClr val="tx1"/>
                </a:solidFill>
                <a:effectLst/>
                <a:latin typeface="+mn-lt"/>
              </a:rPr>
              <a:t>sudski slučaj Kruslin protiv </a:t>
            </a:r>
            <a:r>
              <a:rPr lang="sr-Latn-CS" sz="1200" i="0" kern="1200" dirty="0" smtClean="0">
                <a:solidFill>
                  <a:schemeClr val="tx1"/>
                </a:solidFill>
                <a:effectLst/>
                <a:latin typeface="+mn-lt"/>
              </a:rPr>
              <a:t>Francuske).</a:t>
            </a:r>
            <a:endParaRPr lang="sr-Latn-CS" sz="1200" i="0" kern="1200" dirty="0" smtClean="0">
              <a:solidFill>
                <a:schemeClr val="tx1"/>
              </a:solidFill>
              <a:effectLst/>
              <a:latin typeface="+mn-lt"/>
            </a:endParaRPr>
          </a:p>
          <a:p>
            <a:pPr eaLnBrk="1" hangingPunct="1">
              <a:spcBef>
                <a:spcPct val="0"/>
              </a:spcBef>
            </a:pPr>
            <a:endParaRPr lang="sr-Latn-CS" sz="1200" kern="1200" baseline="0" dirty="0" smtClean="0">
              <a:solidFill>
                <a:schemeClr val="tx1"/>
              </a:solidFill>
              <a:effectLst/>
              <a:latin typeface="+mn-lt"/>
              <a:ea typeface="+mn-ea"/>
              <a:cs typeface="+mn-cs"/>
            </a:endParaRPr>
          </a:p>
          <a:p>
            <a:pPr eaLnBrk="1" hangingPunct="1">
              <a:spcBef>
                <a:spcPct val="0"/>
              </a:spcBef>
            </a:pPr>
            <a:r>
              <a:rPr lang="sr-Latn-CS" sz="1200" kern="1200" baseline="0" dirty="0" smtClean="0">
                <a:solidFill>
                  <a:schemeClr val="tx1"/>
                </a:solidFill>
                <a:effectLst/>
                <a:latin typeface="+mn-lt"/>
              </a:rPr>
              <a:t>Ova pravna osnova mora da sadrži neke kriterijume kvaliteta:</a:t>
            </a:r>
          </a:p>
          <a:p>
            <a:pPr marL="171450" indent="-171450" eaLnBrk="1" hangingPunct="1">
              <a:spcBef>
                <a:spcPct val="0"/>
              </a:spcBef>
              <a:buFontTx/>
              <a:buChar char="-"/>
            </a:pPr>
            <a:r>
              <a:rPr lang="sr-Latn-CS" sz="1200" b="1" kern="1200" baseline="0" dirty="0" smtClean="0">
                <a:solidFill>
                  <a:schemeClr val="tx1"/>
                </a:solidFill>
                <a:effectLst/>
                <a:latin typeface="+mn-lt"/>
              </a:rPr>
              <a:t>Mora biti jasan i precizan / detaljan. </a:t>
            </a:r>
            <a:r>
              <a:rPr lang="sr-Latn-CS" sz="1200" kern="1200" baseline="0" dirty="0" smtClean="0">
                <a:solidFill>
                  <a:schemeClr val="tx1"/>
                </a:solidFill>
                <a:effectLst/>
                <a:latin typeface="+mn-lt"/>
              </a:rPr>
              <a:t>“</a:t>
            </a:r>
            <a:r>
              <a:rPr lang="sr-Latn-CS" sz="1200" i="1" kern="1200" baseline="0" dirty="0" smtClean="0">
                <a:solidFill>
                  <a:schemeClr val="tx1"/>
                </a:solidFill>
                <a:effectLst/>
                <a:latin typeface="+mn-lt"/>
              </a:rPr>
              <a:t>Sam materijalnopravni zakon, za razliku od prateće administrativne prakse, mora dovoljno jasno da naznači obim i način izvršenja takvog diskrecionog prava, imajući u vidu legitimni cilj </a:t>
            </a:r>
            <a:r>
              <a:rPr lang="sr-Latn-CS" sz="1200" i="1" kern="1200" baseline="0" dirty="0" smtClean="0">
                <a:solidFill>
                  <a:schemeClr val="tx1"/>
                </a:solidFill>
                <a:effectLst/>
                <a:latin typeface="+mn-lt"/>
              </a:rPr>
              <a:t>mera </a:t>
            </a:r>
            <a:r>
              <a:rPr lang="sr-Latn-CS" sz="1200" i="1" kern="1200" baseline="0" dirty="0" smtClean="0">
                <a:solidFill>
                  <a:schemeClr val="tx1"/>
                </a:solidFill>
                <a:effectLst/>
                <a:latin typeface="+mn-lt"/>
              </a:rPr>
              <a:t>o kojima je reč, kako bi dali fizičkom licu adekvatnu zaštitu od proizvoljnog mešanja</a:t>
            </a:r>
            <a:r>
              <a:rPr lang="sr-Latn-CS" sz="1200" kern="1200" baseline="0" dirty="0" smtClean="0">
                <a:solidFill>
                  <a:schemeClr val="tx1"/>
                </a:solidFill>
                <a:effectLst/>
                <a:latin typeface="+mn-lt"/>
              </a:rPr>
              <a:t>” (</a:t>
            </a:r>
            <a:r>
              <a:rPr lang="sr-Latn-CS" sz="9600" baseline="30000" dirty="0" smtClean="0"/>
              <a:t>[8]</a:t>
            </a:r>
            <a:r>
              <a:rPr lang="sr-Latn-CS" sz="1200" i="0" kern="1200" dirty="0" smtClean="0">
                <a:solidFill>
                  <a:schemeClr val="tx1"/>
                </a:solidFill>
                <a:effectLst/>
                <a:latin typeface="+mn-lt"/>
              </a:rPr>
              <a:t>sudski slučaj Malone protiv </a:t>
            </a:r>
            <a:r>
              <a:rPr lang="sr-Latn-CS" sz="1200" i="0" kern="1200" dirty="0" smtClean="0">
                <a:solidFill>
                  <a:schemeClr val="tx1"/>
                </a:solidFill>
                <a:effectLst/>
                <a:latin typeface="+mn-lt"/>
              </a:rPr>
              <a:t>Velike</a:t>
            </a:r>
            <a:r>
              <a:rPr lang="sr-Latn-CS" sz="1200" i="0" kern="1200" baseline="0" dirty="0" smtClean="0">
                <a:solidFill>
                  <a:schemeClr val="tx1"/>
                </a:solidFill>
                <a:effectLst/>
                <a:latin typeface="+mn-lt"/>
              </a:rPr>
              <a:t> Britanije</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videti takođe Tailor-Sabori </a:t>
            </a:r>
            <a:r>
              <a:rPr lang="sr-Latn-CS" sz="1200" i="0" kern="1200" dirty="0" smtClean="0">
                <a:solidFill>
                  <a:schemeClr val="tx1"/>
                </a:solidFill>
                <a:effectLst/>
                <a:latin typeface="+mn-lt"/>
              </a:rPr>
              <a:t>protiv Velike Britanije, </a:t>
            </a:r>
            <a:r>
              <a:rPr lang="sr-Latn-CS" sz="1200" i="0" kern="1200" dirty="0" smtClean="0">
                <a:solidFill>
                  <a:schemeClr val="tx1"/>
                </a:solidFill>
                <a:effectLst/>
                <a:latin typeface="+mn-lt"/>
              </a:rPr>
              <a:t>Huvig protiv Francuske</a:t>
            </a:r>
            <a:r>
              <a:rPr lang="sr-Latn-CS" sz="1200" kern="1200" baseline="0" dirty="0" smtClean="0">
                <a:solidFill>
                  <a:schemeClr val="tx1"/>
                </a:solidFill>
                <a:effectLst/>
                <a:latin typeface="+mn-lt"/>
              </a:rPr>
              <a:t>). To znači prvo da se bilo koja “</a:t>
            </a:r>
            <a:r>
              <a:rPr lang="sr-Latn-CS" i="1" dirty="0" smtClean="0"/>
              <a:t>nejasnost i nesigurnost" </a:t>
            </a:r>
            <a:r>
              <a:rPr lang="sr-Latn-CS" dirty="0" smtClean="0"/>
              <a:t>moraju isključiti iz zakona </a:t>
            </a:r>
            <a:r>
              <a:rPr lang="sr-Latn-CS" sz="9600" baseline="30000" dirty="0" smtClean="0"/>
              <a:t>[8§79]</a:t>
            </a:r>
            <a:r>
              <a:rPr lang="sr-Latn-CS" dirty="0" smtClean="0"/>
              <a:t>. </a:t>
            </a:r>
            <a:r>
              <a:rPr lang="sr-Latn-CS" sz="1200" kern="1200" baseline="0" dirty="0" smtClean="0">
                <a:solidFill>
                  <a:schemeClr val="tx1"/>
                </a:solidFill>
                <a:effectLst/>
                <a:latin typeface="+mn-lt"/>
              </a:rPr>
              <a:t>To znači drugo da "postoje adekvatne i delotvorne garancije protiv zloupotrebe”</a:t>
            </a:r>
            <a:r>
              <a:rPr lang="sr-Latn-CS" sz="1200" baseline="30000" dirty="0" smtClean="0"/>
              <a:t> [9§50]</a:t>
            </a:r>
            <a:r>
              <a:rPr lang="sr-Latn-CS" sz="1200" kern="1200" baseline="0" dirty="0" smtClean="0">
                <a:solidFill>
                  <a:schemeClr val="tx1"/>
                </a:solidFill>
                <a:effectLst/>
                <a:latin typeface="+mn-lt"/>
              </a:rPr>
              <a:t>. Ovo</a:t>
            </a:r>
            <a:r>
              <a:rPr lang="sr-Latn-CS" dirty="0" smtClean="0"/>
              <a:t> </a:t>
            </a:r>
            <a:r>
              <a:rPr lang="sr-Latn-CS" sz="1200" kern="1200" baseline="0" dirty="0" smtClean="0">
                <a:solidFill>
                  <a:schemeClr val="tx1"/>
                </a:solidFill>
                <a:effectLst/>
                <a:latin typeface="+mn-lt"/>
              </a:rPr>
              <a:t>ćemo analizirati dublje</a:t>
            </a:r>
            <a:r>
              <a:rPr lang="sr-Latn-CS" dirty="0" smtClean="0"/>
              <a:t> </a:t>
            </a:r>
            <a:r>
              <a:rPr lang="sr-Latn-CS" sz="1200" kern="1200" baseline="0" dirty="0" smtClean="0">
                <a:solidFill>
                  <a:schemeClr val="tx1"/>
                </a:solidFill>
                <a:effectLst/>
                <a:latin typeface="+mn-lt"/>
              </a:rPr>
              <a:t>kada se</a:t>
            </a:r>
            <a:r>
              <a:rPr lang="sr-Latn-CS" dirty="0" smtClean="0"/>
              <a:t> </a:t>
            </a:r>
            <a:r>
              <a:rPr lang="sr-Latn-CS" sz="1200" kern="1200" baseline="0" dirty="0" smtClean="0">
                <a:solidFill>
                  <a:schemeClr val="tx1"/>
                </a:solidFill>
                <a:effectLst/>
                <a:latin typeface="+mn-lt"/>
              </a:rPr>
              <a:t>pozivamo</a:t>
            </a:r>
            <a:r>
              <a:rPr lang="sr-Latn-CS" dirty="0" smtClean="0"/>
              <a:t> </a:t>
            </a:r>
            <a:r>
              <a:rPr lang="sr-Latn-CS" sz="1200" kern="1200" baseline="0" dirty="0" smtClean="0">
                <a:solidFill>
                  <a:schemeClr val="tx1"/>
                </a:solidFill>
                <a:effectLst/>
                <a:latin typeface="+mn-lt"/>
              </a:rPr>
              <a:t>na ograničenja (slajd 34). </a:t>
            </a:r>
            <a:endParaRPr lang="sr-Latn-CS" sz="1200" kern="1200" baseline="0" dirty="0" smtClean="0">
              <a:solidFill>
                <a:schemeClr val="tx1"/>
              </a:solidFill>
              <a:effectLst/>
              <a:latin typeface="+mn-lt"/>
              <a:ea typeface="+mn-ea"/>
              <a:cs typeface="+mn-cs"/>
            </a:endParaRPr>
          </a:p>
          <a:p>
            <a:pPr marL="171450" indent="-171450" eaLnBrk="1" hangingPunct="1">
              <a:spcBef>
                <a:spcPct val="0"/>
              </a:spcBef>
              <a:buFontTx/>
              <a:buChar char="-"/>
            </a:pPr>
            <a:endParaRPr lang="sr-Latn-CS" sz="1200" kern="1200" baseline="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b="1" kern="1200" baseline="0" dirty="0" smtClean="0">
                <a:solidFill>
                  <a:schemeClr val="tx1"/>
                </a:solidFill>
                <a:effectLst/>
                <a:latin typeface="+mn-lt"/>
              </a:rPr>
              <a:t>Mora biti specifičan i predvidljiv. </a:t>
            </a:r>
            <a:r>
              <a:rPr lang="sr-Latn-CS" sz="1200" kern="1200" dirty="0" smtClean="0">
                <a:solidFill>
                  <a:schemeClr val="tx1"/>
                </a:solidFill>
                <a:effectLst/>
                <a:latin typeface="+mn-lt"/>
              </a:rPr>
              <a:t>Zakon se mora značajno “</a:t>
            </a:r>
            <a:r>
              <a:rPr lang="sr-Latn-CS" sz="1200" i="1" kern="1200" dirty="0" smtClean="0">
                <a:solidFill>
                  <a:schemeClr val="tx1"/>
                </a:solidFill>
                <a:effectLst/>
                <a:latin typeface="+mn-lt"/>
              </a:rPr>
              <a:t>formulisati sa dovoljno preciznošću kako bi se građaninu omogućilo da reguliše njegovo ponašanje</a:t>
            </a:r>
            <a:r>
              <a:rPr lang="sr-Latn-CS" sz="1200" kern="1200" dirty="0" smtClean="0">
                <a:solidFill>
                  <a:schemeClr val="tx1"/>
                </a:solidFill>
                <a:effectLst/>
                <a:latin typeface="+mn-lt"/>
              </a:rPr>
              <a:t>: </a:t>
            </a:r>
            <a:r>
              <a:rPr lang="sr-Latn-CS" sz="1200" i="1" kern="1200" dirty="0" smtClean="0">
                <a:solidFill>
                  <a:schemeClr val="tx1"/>
                </a:solidFill>
                <a:effectLst/>
                <a:latin typeface="+mn-lt"/>
              </a:rPr>
              <a:t>on mora biti u mogućnosti - ukoliko je potrebno sa odgovarajućim Savetom - da predvidi, do stepena koji je razumljiv u okolnostima, posljedice koje određena akcija može dovestl” </a:t>
            </a:r>
            <a:r>
              <a:rPr lang="sr-Latn-CS" sz="1200" i="0" kern="1200" dirty="0" smtClean="0">
                <a:solidFill>
                  <a:schemeClr val="tx1"/>
                </a:solidFill>
                <a:effectLst/>
                <a:latin typeface="+mn-lt"/>
              </a:rPr>
              <a:t>(</a:t>
            </a:r>
            <a:r>
              <a:rPr lang="sr-Latn-CS" sz="9600" baseline="30000" dirty="0" smtClean="0"/>
              <a:t>[2§49]</a:t>
            </a:r>
            <a:r>
              <a:rPr lang="sr-Latn-CS" sz="1200" i="0" kern="1200" dirty="0" smtClean="0">
                <a:solidFill>
                  <a:schemeClr val="tx1"/>
                </a:solidFill>
                <a:effectLst/>
                <a:latin typeface="+mn-lt"/>
              </a:rPr>
              <a:t>sudski predmet </a:t>
            </a:r>
            <a:r>
              <a:rPr lang="sr-Latn-CS" sz="1200" i="0" kern="1200" dirty="0" smtClean="0">
                <a:solidFill>
                  <a:schemeClr val="tx1"/>
                </a:solidFill>
                <a:effectLst/>
                <a:latin typeface="+mn-lt"/>
              </a:rPr>
              <a:t>Sunday </a:t>
            </a:r>
            <a:r>
              <a:rPr lang="sr-Latn-CS" sz="1200" i="0" kern="1200" dirty="0" smtClean="0">
                <a:solidFill>
                  <a:schemeClr val="tx1"/>
                </a:solidFill>
                <a:effectLst/>
                <a:latin typeface="+mn-lt"/>
              </a:rPr>
              <a:t>Times protiv </a:t>
            </a:r>
            <a:r>
              <a:rPr lang="sr-Latn-CS" sz="1200" i="0" kern="1200" dirty="0" smtClean="0">
                <a:solidFill>
                  <a:schemeClr val="tx1"/>
                </a:solidFill>
                <a:effectLst/>
                <a:latin typeface="+mn-lt"/>
              </a:rPr>
              <a:t>Velike Britanije).</a:t>
            </a:r>
            <a:endParaRPr lang="sr-Latn-CS" sz="1200" i="0" kern="1200" dirty="0" smtClean="0">
              <a:solidFill>
                <a:schemeClr val="tx1"/>
              </a:solidFill>
              <a:effectLst/>
              <a:latin typeface="+mn-lt"/>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i="0" kern="120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sr-Latn-CS" sz="1200" b="1" kern="1200" baseline="0" dirty="0" smtClean="0">
                <a:solidFill>
                  <a:schemeClr val="tx1"/>
                </a:solidFill>
                <a:effectLst/>
                <a:latin typeface="+mn-lt"/>
              </a:rPr>
              <a:t>Mora biti adekvatno pristupačan. </a:t>
            </a:r>
            <a:r>
              <a:rPr lang="sr-Latn-CS" sz="1200" kern="1200" baseline="0" dirty="0" smtClean="0">
                <a:solidFill>
                  <a:schemeClr val="tx1"/>
                </a:solidFill>
                <a:effectLst/>
                <a:latin typeface="+mn-lt"/>
              </a:rPr>
              <a:t>To znači </a:t>
            </a:r>
            <a:r>
              <a:rPr lang="sr-Latn-CS" sz="1200" kern="1200" dirty="0" smtClean="0">
                <a:solidFill>
                  <a:schemeClr val="tx1"/>
                </a:solidFill>
                <a:effectLst/>
                <a:latin typeface="+mn-lt"/>
              </a:rPr>
              <a:t>da “</a:t>
            </a:r>
            <a:r>
              <a:rPr lang="sr-Latn-CS" sz="1200" i="1" kern="1200" dirty="0" smtClean="0">
                <a:solidFill>
                  <a:schemeClr val="tx1"/>
                </a:solidFill>
                <a:effectLst/>
                <a:latin typeface="+mn-lt"/>
              </a:rPr>
              <a:t>građanin mora biti u stanju da ima indikaciju koja je adekvatna u okolnostima pravnih pravila koja se primenjuju na određeni slučaj"” </a:t>
            </a:r>
            <a:r>
              <a:rPr lang="sr-Latn-CS" sz="1200" i="0" kern="1200" dirty="0" smtClean="0">
                <a:solidFill>
                  <a:schemeClr val="tx1"/>
                </a:solidFill>
                <a:effectLst/>
                <a:latin typeface="+mn-lt"/>
              </a:rPr>
              <a:t>(</a:t>
            </a:r>
            <a:r>
              <a:rPr lang="sr-Latn-CS" sz="9600" baseline="30000" dirty="0" smtClean="0"/>
              <a:t>[2§49]</a:t>
            </a:r>
            <a:r>
              <a:rPr lang="sr-Latn-CS" sz="1200" i="0" kern="1200" dirty="0" smtClean="0">
                <a:solidFill>
                  <a:schemeClr val="tx1"/>
                </a:solidFill>
                <a:effectLst/>
                <a:latin typeface="+mn-lt"/>
              </a:rPr>
              <a:t>sudski predmet </a:t>
            </a:r>
            <a:r>
              <a:rPr lang="sr-Latn-CS" sz="1200" i="0" kern="1200" dirty="0" smtClean="0">
                <a:solidFill>
                  <a:schemeClr val="tx1"/>
                </a:solidFill>
                <a:effectLst/>
                <a:latin typeface="+mn-lt"/>
              </a:rPr>
              <a:t>Sunday </a:t>
            </a:r>
            <a:r>
              <a:rPr lang="sr-Latn-CS" sz="1200" i="0" kern="1200" dirty="0" smtClean="0">
                <a:solidFill>
                  <a:schemeClr val="tx1"/>
                </a:solidFill>
                <a:effectLst/>
                <a:latin typeface="+mn-lt"/>
              </a:rPr>
              <a:t>Times protiv </a:t>
            </a:r>
            <a:r>
              <a:rPr lang="sr-Latn-CS" sz="1200" i="0" kern="1200" dirty="0" smtClean="0">
                <a:solidFill>
                  <a:schemeClr val="tx1"/>
                </a:solidFill>
                <a:effectLst/>
                <a:latin typeface="+mn-lt"/>
              </a:rPr>
              <a:t>Velike Britanije).</a:t>
            </a:r>
            <a:endParaRPr lang="sr-Latn-CS" sz="1200" i="0" kern="1200" dirty="0" smtClean="0">
              <a:solidFill>
                <a:schemeClr val="tx1"/>
              </a:solidFill>
              <a:effectLst/>
              <a:latin typeface="+mn-lt"/>
            </a:endParaRPr>
          </a:p>
          <a:p>
            <a:pPr eaLnBrk="1" hangingPunct="1">
              <a:spcBef>
                <a:spcPct val="0"/>
              </a:spcBef>
            </a:pPr>
            <a:endParaRPr lang="sr-Latn-CS" sz="1200" i="1" kern="1200" dirty="0" smtClean="0">
              <a:solidFill>
                <a:schemeClr val="tx1"/>
              </a:solidFill>
              <a:effectLst/>
              <a:latin typeface="+mn-lt"/>
              <a:ea typeface="+mn-ea"/>
              <a:cs typeface="+mn-cs"/>
            </a:endParaRPr>
          </a:p>
          <a:p>
            <a:pPr eaLnBrk="1" hangingPunct="1">
              <a:spcBef>
                <a:spcPct val="0"/>
              </a:spcBef>
            </a:pPr>
            <a:r>
              <a:rPr lang="sr-Latn-CS" sz="1200" i="1" kern="1200" dirty="0" smtClean="0">
                <a:solidFill>
                  <a:schemeClr val="tx1"/>
                </a:solidFill>
                <a:effectLst/>
                <a:latin typeface="+mn-lt"/>
              </a:rPr>
              <a:t>Reference:</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 </a:t>
            </a:r>
            <a:r>
              <a:rPr lang="sr-Latn-CS" sz="1200" kern="1200" baseline="0" dirty="0" smtClean="0">
                <a:solidFill>
                  <a:schemeClr val="tx1"/>
                </a:solidFill>
                <a:effectLst/>
                <a:latin typeface="+mn-lt"/>
              </a:rPr>
              <a:t>Evropski sud za ljudska prava, </a:t>
            </a:r>
            <a:r>
              <a:rPr lang="sr-Latn-CS" sz="1200" kern="1200" baseline="0" dirty="0" smtClean="0">
                <a:solidFill>
                  <a:schemeClr val="tx1"/>
                </a:solidFill>
                <a:effectLst/>
                <a:latin typeface="+mn-lt"/>
              </a:rPr>
              <a:t>predmet “</a:t>
            </a:r>
            <a:r>
              <a:rPr lang="sr-Latn-CS" dirty="0" smtClean="0"/>
              <a:t>Sunday </a:t>
            </a:r>
            <a:r>
              <a:rPr lang="sr-Latn-CS" dirty="0" smtClean="0"/>
              <a:t>Times protiv </a:t>
            </a:r>
            <a:r>
              <a:rPr lang="sr-Latn-CS" dirty="0" smtClean="0"/>
              <a:t>Velike Britanije", podnesak </a:t>
            </a:r>
            <a:r>
              <a:rPr lang="sr-Latn-CS" dirty="0" smtClean="0"/>
              <a:t>br.6538/74 26. april 1979, serija A, br.</a:t>
            </a:r>
          </a:p>
          <a:p>
            <a:pPr marL="0" indent="0" eaLnBrk="1" hangingPunct="1">
              <a:spcBef>
                <a:spcPct val="0"/>
              </a:spcBef>
              <a:buNone/>
            </a:pPr>
            <a:r>
              <a:rPr lang="sr-Latn-CS" sz="1200" baseline="30000" dirty="0" smtClean="0"/>
              <a:t>[7] </a:t>
            </a:r>
            <a:r>
              <a:rPr lang="sr-Latn-CS" sz="1200" kern="1200" baseline="0" dirty="0" smtClean="0">
                <a:solidFill>
                  <a:schemeClr val="tx1"/>
                </a:solidFill>
                <a:effectLst/>
                <a:latin typeface="+mn-lt"/>
              </a:rPr>
              <a:t>Evropski sud za ljudska prava</a:t>
            </a:r>
            <a:r>
              <a:rPr lang="sr-Latn-CS" sz="1200" dirty="0" smtClean="0"/>
              <a:t>, </a:t>
            </a:r>
            <a:r>
              <a:rPr lang="sr-Latn-CS" sz="1200" dirty="0" smtClean="0"/>
              <a:t>predmet "Kruslin protiv Francuske", </a:t>
            </a:r>
            <a:r>
              <a:rPr lang="sr-Latn-CS" sz="1200" dirty="0" smtClean="0"/>
              <a:t>podnesak </a:t>
            </a:r>
            <a:r>
              <a:rPr lang="sr-Latn-CS" sz="1200" dirty="0" smtClean="0"/>
              <a:t>br. 11801/85, 24  april 1990, stav 29., §29.</a:t>
            </a:r>
          </a:p>
          <a:p>
            <a:pPr marL="0" indent="0" eaLnBrk="1" hangingPunct="1">
              <a:spcBef>
                <a:spcPct val="0"/>
              </a:spcBef>
              <a:buNone/>
            </a:pPr>
            <a:r>
              <a:rPr lang="sr-Latn-CS" sz="1200" baseline="30000" dirty="0" smtClean="0"/>
              <a:t>[8] </a:t>
            </a:r>
            <a:r>
              <a:rPr lang="sr-Latn-CS" sz="1200" kern="1200" baseline="0" dirty="0" smtClean="0">
                <a:solidFill>
                  <a:schemeClr val="tx1"/>
                </a:solidFill>
                <a:effectLst/>
                <a:latin typeface="+mn-lt"/>
              </a:rPr>
              <a:t>Evropski sud za ljudska prava</a:t>
            </a:r>
            <a:r>
              <a:rPr lang="sr-Latn-CS" sz="1200" dirty="0" smtClean="0"/>
              <a:t>, </a:t>
            </a:r>
            <a:r>
              <a:rPr lang="sr-Latn-CS" sz="1200" dirty="0" smtClean="0"/>
              <a:t>predmet "Malone </a:t>
            </a:r>
            <a:r>
              <a:rPr lang="sr-Latn-CS" sz="1200" dirty="0" smtClean="0"/>
              <a:t>protiv Velike Britanije", podnesak </a:t>
            </a:r>
            <a:r>
              <a:rPr lang="sr-Latn-CS" sz="1200" dirty="0" smtClean="0"/>
              <a:t>br. 8691/79 2. avgust 1984. </a:t>
            </a:r>
            <a:r>
              <a:rPr lang="sr-Latn-CS" sz="1200" dirty="0" smtClean="0"/>
              <a:t>godine</a:t>
            </a:r>
            <a:r>
              <a:rPr lang="sr-Latn-CS" sz="1200" dirty="0" smtClean="0"/>
              <a:t>., stav 67; </a:t>
            </a:r>
            <a:r>
              <a:rPr lang="sr-Latn-CS" sz="1200" kern="1200" baseline="0" dirty="0" smtClean="0">
                <a:solidFill>
                  <a:schemeClr val="tx1"/>
                </a:solidFill>
                <a:effectLst/>
                <a:latin typeface="+mn-lt"/>
              </a:rPr>
              <a:t>Evropski sud za ljudska prava</a:t>
            </a:r>
            <a:r>
              <a:rPr lang="sr-Latn-CS" sz="1200" dirty="0" smtClean="0"/>
              <a:t>, </a:t>
            </a:r>
            <a:r>
              <a:rPr lang="sr-Latn-CS" sz="1200" dirty="0" smtClean="0"/>
              <a:t>"</a:t>
            </a:r>
            <a:r>
              <a:rPr lang="sr-Latn-CS" sz="1200" dirty="0" smtClean="0"/>
              <a:t>Taylor-Sabori </a:t>
            </a:r>
            <a:r>
              <a:rPr lang="sr-Latn-CS" sz="1200" dirty="0" smtClean="0"/>
              <a:t>protiv </a:t>
            </a:r>
            <a:r>
              <a:rPr lang="sr-Latn-CS" sz="1200" dirty="0" smtClean="0"/>
              <a:t>Velike</a:t>
            </a:r>
            <a:r>
              <a:rPr lang="sr-Latn-CS" sz="1200" baseline="0" dirty="0" smtClean="0"/>
              <a:t> Britanije</a:t>
            </a:r>
            <a:r>
              <a:rPr lang="sr-Latn-CS" sz="1200" dirty="0" smtClean="0"/>
              <a:t>", podnesak </a:t>
            </a:r>
            <a:r>
              <a:rPr lang="sr-Latn-CS" sz="1200" dirty="0" smtClean="0"/>
              <a:t>br. 47114/99 , 22 oktobra 2002. godine, §18; "Huvig protiv Francuske", </a:t>
            </a:r>
            <a:r>
              <a:rPr lang="sr-Latn-CS" sz="1200" dirty="0" smtClean="0"/>
              <a:t>podnesak </a:t>
            </a:r>
            <a:r>
              <a:rPr lang="sr-Latn-CS" sz="1200" dirty="0" smtClean="0"/>
              <a:t>br. april 1990, §32.</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rgbClr val="FF0000"/>
                </a:solidFill>
                <a:effectLst/>
                <a:latin typeface="+mn-lt"/>
              </a:rPr>
              <a:t>[9] </a:t>
            </a:r>
            <a:r>
              <a:rPr lang="sr-Latn-CS" sz="1200" kern="1200" baseline="0" dirty="0" smtClean="0">
                <a:solidFill>
                  <a:schemeClr val="tx1"/>
                </a:solidFill>
                <a:effectLst/>
                <a:latin typeface="+mn-lt"/>
              </a:rPr>
              <a:t>Evropski sud za ljudska prava</a:t>
            </a:r>
            <a:r>
              <a:rPr lang="sr-Latn-CS" sz="1200" kern="1200" dirty="0" smtClean="0">
                <a:solidFill>
                  <a:srgbClr val="FF0000"/>
                </a:solidFill>
                <a:effectLst/>
                <a:latin typeface="+mn-lt"/>
              </a:rPr>
              <a:t>, </a:t>
            </a:r>
            <a:r>
              <a:rPr lang="sr-Latn-CS" sz="1200" kern="1200" dirty="0" smtClean="0">
                <a:solidFill>
                  <a:srgbClr val="FF0000"/>
                </a:solidFill>
                <a:effectLst/>
                <a:latin typeface="+mn-lt"/>
              </a:rPr>
              <a:t>predmet "Klass i drugi protiv Nemačke", </a:t>
            </a:r>
            <a:r>
              <a:rPr lang="sr-Latn-CS" sz="1200" kern="1200" dirty="0" smtClean="0">
                <a:solidFill>
                  <a:srgbClr val="FF0000"/>
                </a:solidFill>
                <a:effectLst/>
                <a:latin typeface="+mn-lt"/>
              </a:rPr>
              <a:t>podnesak </a:t>
            </a:r>
            <a:r>
              <a:rPr lang="sr-Latn-CS" sz="1200" kern="1200" dirty="0" smtClean="0">
                <a:solidFill>
                  <a:srgbClr val="FF0000"/>
                </a:solidFill>
                <a:effectLst/>
                <a:latin typeface="+mn-lt"/>
              </a:rPr>
              <a:t>br.5029/71, 6. septembra 1978, serija A, br. 28, stav 50 i dalje.</a:t>
            </a:r>
          </a:p>
          <a:p>
            <a:pPr marL="0" indent="0" eaLnBrk="1" hangingPunct="1">
              <a:spcBef>
                <a:spcPct val="0"/>
              </a:spcBef>
              <a:buNone/>
            </a:pPr>
            <a:endParaRPr lang="sr-Latn-CS" sz="1200" baseline="30000" dirty="0" smtClean="0"/>
          </a:p>
          <a:p>
            <a:pPr marL="0" indent="0" eaLnBrk="1" hangingPunct="1">
              <a:spcBef>
                <a:spcPct val="0"/>
              </a:spcBef>
              <a:buNone/>
            </a:pPr>
            <a:endParaRPr lang="sr-Latn-CS" sz="1200" dirty="0" smtClean="0"/>
          </a:p>
          <a:p>
            <a:pPr marL="0" indent="0" eaLnBrk="1" hangingPunct="1">
              <a:spcBef>
                <a:spcPct val="0"/>
              </a:spcBef>
              <a:buNone/>
            </a:pPr>
            <a:endParaRPr lang="sr-Latn-CS" sz="1200" dirty="0" smtClean="0"/>
          </a:p>
          <a:p>
            <a:pPr eaLnBrk="1" hangingPunct="1">
              <a:spcBef>
                <a:spcPct val="0"/>
              </a:spcBef>
            </a:pPr>
            <a:endParaRPr lang="sr-Latn-CS" sz="1200" i="1" kern="1200" dirty="0" smtClean="0">
              <a:solidFill>
                <a:schemeClr val="tx1"/>
              </a:solidFill>
              <a:effectLst/>
              <a:latin typeface="+mn-lt"/>
              <a:ea typeface="+mn-ea"/>
              <a:cs typeface="+mn-cs"/>
            </a:endParaRPr>
          </a:p>
          <a:p>
            <a:pPr eaLnBrk="1" hangingPunct="1">
              <a:spcBef>
                <a:spcPct val="0"/>
              </a:spcBef>
            </a:pPr>
            <a:endParaRPr lang="sr-Latn-CS"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132</a:t>
            </a:fld>
            <a:endParaRPr lang="sr-Latn-CS">
              <a:cs typeface="Arial" charset="0"/>
            </a:endParaRPr>
          </a:p>
        </p:txBody>
      </p:sp>
    </p:spTree>
    <p:extLst>
      <p:ext uri="{BB962C8B-B14F-4D97-AF65-F5344CB8AC3E}">
        <p14:creationId xmlns:p14="http://schemas.microsoft.com/office/powerpoint/2010/main" val="110688132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sr-Latn-CS" sz="1200" b="1" i="0" u="sng" kern="1200" dirty="0" smtClean="0">
                <a:solidFill>
                  <a:schemeClr val="tx1"/>
                </a:solidFill>
                <a:effectLst/>
                <a:latin typeface="+mn-lt"/>
              </a:rPr>
              <a:t>Legitimni cilj</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Svaki član </a:t>
            </a:r>
            <a:r>
              <a:rPr lang="sr-Latn-CS" sz="1200" kern="1200" dirty="0" smtClean="0">
                <a:solidFill>
                  <a:schemeClr val="tx1"/>
                </a:solidFill>
                <a:effectLst/>
                <a:latin typeface="+mn-lt"/>
              </a:rPr>
              <a:t>Evropske konvencije o ljudskim pravima reguliše </a:t>
            </a:r>
            <a:r>
              <a:rPr lang="sr-Latn-CS" sz="1200" kern="1200" dirty="0" smtClean="0">
                <a:solidFill>
                  <a:schemeClr val="tx1"/>
                </a:solidFill>
                <a:effectLst/>
                <a:latin typeface="+mn-lt"/>
              </a:rPr>
              <a:t>osnovno uslovno </a:t>
            </a:r>
            <a:r>
              <a:rPr lang="sr-Latn-CS" sz="1200" kern="1200" dirty="0" smtClean="0">
                <a:solidFill>
                  <a:schemeClr val="tx1"/>
                </a:solidFill>
                <a:effectLst/>
                <a:latin typeface="+mn-lt"/>
              </a:rPr>
              <a:t>pravo i </a:t>
            </a:r>
            <a:r>
              <a:rPr lang="sr-Latn-CS" sz="1200" kern="1200" dirty="0" smtClean="0">
                <a:solidFill>
                  <a:schemeClr val="tx1"/>
                </a:solidFill>
                <a:effectLst/>
                <a:latin typeface="+mn-lt"/>
              </a:rPr>
              <a:t>iscrpno navodi legitimne ciljeve za koje je ometanje tog prava moglo </a:t>
            </a:r>
            <a:r>
              <a:rPr lang="sr-Latn-CS" sz="1200" kern="1200" dirty="0" smtClean="0">
                <a:solidFill>
                  <a:schemeClr val="tx1"/>
                </a:solidFill>
                <a:effectLst/>
                <a:latin typeface="+mn-lt"/>
              </a:rPr>
              <a:t>da bude legitimno</a:t>
            </a:r>
            <a:r>
              <a:rPr lang="sr-Latn-CS" sz="1200" kern="1200" dirty="0" smtClean="0">
                <a:solidFill>
                  <a:schemeClr val="tx1"/>
                </a:solidFill>
                <a:effectLst/>
                <a:latin typeface="+mn-lt"/>
              </a:rPr>
              <a:t>. Na primer, u odnosu na pravo na </a:t>
            </a:r>
            <a:r>
              <a:rPr lang="sr-Latn-CS" sz="1200" kern="1200" dirty="0" smtClean="0">
                <a:solidFill>
                  <a:schemeClr val="tx1"/>
                </a:solidFill>
                <a:effectLst/>
                <a:latin typeface="+mn-lt"/>
              </a:rPr>
              <a:t>privatost </a:t>
            </a:r>
            <a:r>
              <a:rPr lang="sr-Latn-CS" sz="1200" kern="1200" dirty="0" smtClean="0">
                <a:solidFill>
                  <a:schemeClr val="tx1"/>
                </a:solidFill>
                <a:effectLst/>
                <a:latin typeface="+mn-lt"/>
              </a:rPr>
              <a:t>(član 8), ti ciljevi su interesi nacionalne sigurnosti, javne sigurnosti ili ekonomskog blagostanja zemlje, sprečavanja nereda ili kriminala, zaštite zdravlja ili morala , i zaštitu prava i sloboda drugih.</a:t>
            </a:r>
          </a:p>
          <a:p>
            <a:pPr eaLnBrk="1" hangingPunct="1">
              <a:spcBef>
                <a:spcPct val="0"/>
              </a:spcBef>
            </a:pPr>
            <a:endParaRPr lang="sr-Latn-CS" sz="1200" i="1" kern="1200" dirty="0" smtClean="0">
              <a:solidFill>
                <a:schemeClr val="tx1"/>
              </a:solidFill>
              <a:effectLst/>
              <a:latin typeface="+mn-lt"/>
              <a:ea typeface="+mn-ea"/>
              <a:cs typeface="+mn-cs"/>
            </a:endParaRPr>
          </a:p>
          <a:p>
            <a:pPr eaLnBrk="1" hangingPunct="1">
              <a:spcBef>
                <a:spcPct val="0"/>
              </a:spcBef>
            </a:pPr>
            <a:endParaRPr lang="sr-Latn-CS" sz="1200" i="1" kern="1200" dirty="0" smtClean="0">
              <a:solidFill>
                <a:schemeClr val="tx1"/>
              </a:solidFill>
              <a:effectLst/>
              <a:latin typeface="+mn-lt"/>
              <a:ea typeface="+mn-ea"/>
              <a:cs typeface="+mn-cs"/>
            </a:endParaRPr>
          </a:p>
          <a:p>
            <a:pPr eaLnBrk="1" hangingPunct="1">
              <a:spcBef>
                <a:spcPct val="0"/>
              </a:spcBef>
            </a:pPr>
            <a:endParaRPr lang="sr-Latn-CS"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133</a:t>
            </a:fld>
            <a:endParaRPr lang="sr-Latn-CS">
              <a:cs typeface="Arial" charset="0"/>
            </a:endParaRPr>
          </a:p>
        </p:txBody>
      </p:sp>
    </p:spTree>
    <p:extLst>
      <p:ext uri="{BB962C8B-B14F-4D97-AF65-F5344CB8AC3E}">
        <p14:creationId xmlns:p14="http://schemas.microsoft.com/office/powerpoint/2010/main" val="403285715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r>
              <a:rPr lang="sr-Latn-CS" sz="1200" kern="1200" dirty="0" smtClean="0">
                <a:solidFill>
                  <a:schemeClr val="tx1"/>
                </a:solidFill>
                <a:effectLst/>
                <a:latin typeface="+mn-lt"/>
              </a:rPr>
              <a:t>Ovaj načelo "neophodnosti" mešanja (u našoj lekciji, "mešanje" ili "ograničenje" odnosi se na ovlašćenje ili postupak) se sastoji u </a:t>
            </a:r>
            <a:r>
              <a:rPr lang="sr-Latn-CS" sz="1200" b="1" kern="1200" dirty="0" smtClean="0">
                <a:solidFill>
                  <a:schemeClr val="tx1"/>
                </a:solidFill>
                <a:effectLst/>
                <a:latin typeface="+mn-lt"/>
              </a:rPr>
              <a:t>demonstraciji </a:t>
            </a:r>
            <a:r>
              <a:rPr lang="sr-Latn-CS" sz="1200" kern="1200" baseline="30000" dirty="0" smtClean="0">
                <a:solidFill>
                  <a:schemeClr val="tx1"/>
                </a:solidFill>
                <a:effectLst/>
                <a:latin typeface="+mn-lt"/>
              </a:rPr>
              <a:t>[10]</a:t>
            </a:r>
            <a:r>
              <a:rPr lang="sr-Latn-CS" dirty="0" smtClean="0"/>
              <a:t> </a:t>
            </a:r>
            <a:r>
              <a:rPr lang="sr-Latn-CS" sz="1200" b="1" kern="1200" dirty="0" smtClean="0">
                <a:solidFill>
                  <a:schemeClr val="tx1"/>
                </a:solidFill>
                <a:effectLst/>
                <a:latin typeface="+mn-lt"/>
              </a:rPr>
              <a:t>da je ovo mešanje u stvari odgovarajuće da zadovolji specifičnu društvenu potrebu</a:t>
            </a:r>
            <a:r>
              <a:rPr lang="sr-Latn-CS" sz="1200" b="0" kern="1200" dirty="0" smtClean="0">
                <a:solidFill>
                  <a:schemeClr val="tx1"/>
                </a:solidFill>
                <a:effectLst/>
                <a:latin typeface="+mn-lt"/>
              </a:rPr>
              <a:t>, a ovo se mora </a:t>
            </a:r>
            <a:r>
              <a:rPr lang="sr-Latn-CS" sz="1200" kern="1200" dirty="0" smtClean="0">
                <a:solidFill>
                  <a:schemeClr val="tx1"/>
                </a:solidFill>
                <a:effectLst/>
                <a:latin typeface="+mn-lt"/>
              </a:rPr>
              <a:t>ubedljivo utvrditi  </a:t>
            </a:r>
            <a:r>
              <a:rPr lang="sr-Latn-CS" sz="1200" kern="1200" baseline="30000" dirty="0" smtClean="0">
                <a:solidFill>
                  <a:schemeClr val="tx1"/>
                </a:solidFill>
                <a:effectLst/>
                <a:latin typeface="+mn-lt"/>
              </a:rPr>
              <a:t>[11]</a:t>
            </a:r>
            <a:r>
              <a:rPr lang="sr-Latn-CS" sz="1200" kern="1200" dirty="0" smtClean="0">
                <a:solidFill>
                  <a:schemeClr val="tx1"/>
                </a:solidFill>
                <a:effectLst/>
                <a:latin typeface="+mn-lt"/>
              </a:rPr>
              <a:t>.</a:t>
            </a:r>
          </a:p>
          <a:p>
            <a:endParaRPr lang="sr-Latn-CS" sz="1200" b="0" kern="1200" baseline="0" dirty="0" smtClean="0">
              <a:solidFill>
                <a:schemeClr val="tx1"/>
              </a:solidFill>
              <a:effectLst/>
              <a:latin typeface="+mn-lt"/>
              <a:ea typeface="+mn-ea"/>
              <a:cs typeface="+mn-cs"/>
            </a:endParaRPr>
          </a:p>
          <a:p>
            <a:r>
              <a:rPr lang="sr-Latn-CS" sz="1200" kern="1200" dirty="0" smtClean="0">
                <a:solidFill>
                  <a:schemeClr val="tx1"/>
                </a:solidFill>
                <a:effectLst/>
                <a:latin typeface="+mn-lt"/>
              </a:rPr>
              <a:t>Prema tome, načelo nužnosti podeljeno je u dva zahteva:</a:t>
            </a:r>
          </a:p>
          <a:p>
            <a:endParaRPr lang="sr-Latn-CS" sz="1200" kern="1200" dirty="0" smtClean="0">
              <a:solidFill>
                <a:schemeClr val="tx1"/>
              </a:solidFill>
              <a:effectLst/>
              <a:latin typeface="+mn-lt"/>
              <a:ea typeface="+mn-ea"/>
              <a:cs typeface="+mn-cs"/>
            </a:endParaRPr>
          </a:p>
          <a:p>
            <a:pPr marL="0" indent="0">
              <a:buFontTx/>
              <a:buNone/>
            </a:pPr>
            <a:r>
              <a:rPr lang="sr-Latn-CS" sz="1200" b="1" kern="1200" dirty="0" smtClean="0">
                <a:solidFill>
                  <a:schemeClr val="tx1"/>
                </a:solidFill>
                <a:effectLst/>
                <a:latin typeface="+mn-lt"/>
              </a:rPr>
              <a:t>- Prvo, mora se identifikovati specifična društvena potreba za mešanjem </a:t>
            </a:r>
            <a:r>
              <a:rPr lang="sr-Latn-CS" sz="1200" kern="1200" dirty="0" smtClean="0">
                <a:solidFill>
                  <a:schemeClr val="tx1"/>
                </a:solidFill>
                <a:effectLst/>
                <a:latin typeface="+mn-lt"/>
              </a:rPr>
              <a:t>(u široj sferi željenog legitimog cilja)</a:t>
            </a:r>
            <a:r>
              <a:rPr lang="sr-Latn-CS" sz="1200" kern="1200" baseline="30000" dirty="0" smtClean="0">
                <a:solidFill>
                  <a:schemeClr val="tx1"/>
                </a:solidFill>
                <a:effectLst/>
                <a:latin typeface="+mn-lt"/>
              </a:rPr>
              <a:t> [12]</a:t>
            </a:r>
            <a:r>
              <a:rPr lang="sr-Latn-CS" sz="1200" kern="1200" dirty="0" smtClean="0">
                <a:solidFill>
                  <a:schemeClr val="tx1"/>
                </a:solidFill>
                <a:effectLst/>
                <a:latin typeface="+mn-lt"/>
              </a:rPr>
              <a:t>. Ova potreba mora biti "hitna“(</a:t>
            </a:r>
            <a:r>
              <a:rPr lang="sr-Latn-CS" sz="1200" kern="1200" baseline="30000" dirty="0" smtClean="0">
                <a:solidFill>
                  <a:schemeClr val="tx1"/>
                </a:solidFill>
                <a:effectLst/>
                <a:latin typeface="+mn-lt"/>
              </a:rPr>
              <a:t>[13 §3.14] [14]</a:t>
            </a:r>
            <a:r>
              <a:rPr lang="sr-Latn-CS" sz="1200" kern="1200" dirty="0" smtClean="0">
                <a:solidFill>
                  <a:schemeClr val="tx1"/>
                </a:solidFill>
                <a:effectLst/>
                <a:latin typeface="+mn-lt"/>
              </a:rPr>
              <a:t>), drugim </a:t>
            </a:r>
            <a:r>
              <a:rPr lang="sr-Latn-CS" sz="1200" kern="1200" dirty="0" smtClean="0">
                <a:solidFill>
                  <a:schemeClr val="tx1"/>
                </a:solidFill>
                <a:effectLst/>
                <a:latin typeface="+mn-lt"/>
              </a:rPr>
              <a:t>rečima </a:t>
            </a:r>
            <a:r>
              <a:rPr lang="sr-Latn-CS" sz="1200" kern="1200" dirty="0" smtClean="0">
                <a:solidFill>
                  <a:schemeClr val="tx1"/>
                </a:solidFill>
                <a:effectLst/>
                <a:latin typeface="+mn-lt"/>
              </a:rPr>
              <a:t>ona mora imati određeni </a:t>
            </a:r>
            <a:r>
              <a:rPr lang="sr-Latn-CS" sz="1200" b="1" kern="1200" dirty="0" smtClean="0">
                <a:solidFill>
                  <a:schemeClr val="tx1"/>
                </a:solidFill>
                <a:effectLst/>
                <a:latin typeface="+mn-lt"/>
              </a:rPr>
              <a:t>"</a:t>
            </a:r>
            <a:r>
              <a:rPr lang="sr-Latn-CS" sz="1200" b="1" i="1" kern="1200" dirty="0" smtClean="0">
                <a:solidFill>
                  <a:schemeClr val="tx1"/>
                </a:solidFill>
                <a:effectLst/>
                <a:latin typeface="+mn-lt"/>
              </a:rPr>
              <a:t>nivo ozbiljnosti, hitnosti ili neposrednosti</a:t>
            </a:r>
            <a:r>
              <a:rPr lang="sr-Latn-CS" sz="1200" i="1" kern="1200" dirty="0" smtClean="0">
                <a:solidFill>
                  <a:schemeClr val="tx1"/>
                </a:solidFill>
                <a:effectLst/>
                <a:latin typeface="+mn-lt"/>
              </a:rPr>
              <a:t>"</a:t>
            </a:r>
            <a:r>
              <a:rPr lang="sr-Latn-CS" sz="1200" kern="1200" dirty="0" smtClean="0">
                <a:solidFill>
                  <a:schemeClr val="tx1"/>
                </a:solidFill>
                <a:effectLst/>
                <a:latin typeface="+mn-lt"/>
              </a:rPr>
              <a:t>. Šteta se može </a:t>
            </a:r>
            <a:r>
              <a:rPr lang="sr-Latn-CS" sz="1200" kern="1200" dirty="0" smtClean="0">
                <a:solidFill>
                  <a:schemeClr val="tx1"/>
                </a:solidFill>
                <a:effectLst/>
                <a:latin typeface="+mn-lt"/>
              </a:rPr>
              <a:t>naneti </a:t>
            </a:r>
            <a:r>
              <a:rPr lang="sr-Latn-CS" sz="1200" kern="1200" dirty="0" smtClean="0">
                <a:solidFill>
                  <a:schemeClr val="tx1"/>
                </a:solidFill>
                <a:effectLst/>
                <a:latin typeface="+mn-lt"/>
              </a:rPr>
              <a:t>društvu, ako se ne rešava ta potreba, uzimajući u obzir stavove društva i potencijalno različita mišljenja u vezi sa ovom konkretnom "potrebom" (</a:t>
            </a:r>
            <a:r>
              <a:rPr lang="sr-Latn-CS" sz="1200" kern="1200" baseline="30000" dirty="0" smtClean="0">
                <a:solidFill>
                  <a:schemeClr val="tx1"/>
                </a:solidFill>
                <a:effectLst/>
                <a:latin typeface="+mn-lt"/>
              </a:rPr>
              <a:t>[13]§3.17-19</a:t>
            </a:r>
            <a:r>
              <a:rPr lang="sr-Latn-CS" sz="1200" kern="1200" dirty="0" smtClean="0">
                <a:solidFill>
                  <a:schemeClr val="tx1"/>
                </a:solidFill>
                <a:effectLst/>
                <a:latin typeface="+mn-lt"/>
              </a:rPr>
              <a:t>).</a:t>
            </a:r>
          </a:p>
          <a:p>
            <a:pPr marL="0" indent="0">
              <a:buFontTx/>
              <a:buNone/>
            </a:pPr>
            <a:endParaRPr lang="sr-Latn-CS" sz="1200" kern="1200" dirty="0" smtClean="0">
              <a:solidFill>
                <a:schemeClr val="tx1"/>
              </a:solidFill>
              <a:effectLst/>
              <a:latin typeface="+mn-lt"/>
              <a:ea typeface="+mn-ea"/>
              <a:cs typeface="+mn-cs"/>
            </a:endParaRPr>
          </a:p>
          <a:p>
            <a:pPr marL="0" indent="0">
              <a:buFontTx/>
              <a:buNone/>
            </a:pPr>
            <a:r>
              <a:rPr lang="sr-Latn-CS" sz="1200" kern="1200" dirty="0" smtClean="0">
                <a:solidFill>
                  <a:srgbClr val="FF0000"/>
                </a:solidFill>
                <a:effectLst/>
                <a:latin typeface="+mn-lt"/>
              </a:rPr>
              <a:t>Štaviše, postojanje ove ozbiljne ili hitne potrebe </a:t>
            </a:r>
            <a:r>
              <a:rPr lang="sr-Latn-CS" sz="1200" b="1" kern="1200" dirty="0" smtClean="0">
                <a:solidFill>
                  <a:srgbClr val="FF0000"/>
                </a:solidFill>
                <a:effectLst/>
                <a:latin typeface="+mn-lt"/>
              </a:rPr>
              <a:t>mora da bude prodemonstrirano / dokazano</a:t>
            </a:r>
            <a:r>
              <a:rPr lang="sr-Latn-CS" sz="1200" kern="1200" dirty="0" smtClean="0">
                <a:solidFill>
                  <a:srgbClr val="FF0000"/>
                </a:solidFill>
                <a:effectLst/>
                <a:latin typeface="+mn-lt"/>
              </a:rPr>
              <a:t>. Na primer, u slučaju kada je podnosiocu predstavke bilo zabranjeno da donese izvesne izjave u vezi sa opasnostima mikrotalasnih pećnica, </a:t>
            </a:r>
            <a:r>
              <a:rPr lang="sr-Latn-CS" sz="1200" kern="1200" dirty="0" smtClean="0">
                <a:solidFill>
                  <a:srgbClr val="FF0000"/>
                </a:solidFill>
                <a:effectLst/>
                <a:latin typeface="+mn-lt"/>
              </a:rPr>
              <a:t>Evropski sud za ljudska prava </a:t>
            </a:r>
            <a:r>
              <a:rPr lang="sr-Latn-CS" sz="1200" kern="1200" dirty="0" smtClean="0">
                <a:solidFill>
                  <a:srgbClr val="FF0000"/>
                </a:solidFill>
                <a:effectLst/>
                <a:latin typeface="+mn-lt"/>
              </a:rPr>
              <a:t>je zaključio da “</a:t>
            </a:r>
            <a:r>
              <a:rPr lang="sr-Latn-CS" sz="1200" i="1" kern="1200" dirty="0" smtClean="0">
                <a:solidFill>
                  <a:srgbClr val="FF0000"/>
                </a:solidFill>
                <a:effectLst/>
                <a:latin typeface="+mn-lt"/>
              </a:rPr>
              <a:t>nije bilo dokaza da je prodaja mikrotalasnih pećnica uticala na </a:t>
            </a:r>
            <a:r>
              <a:rPr lang="sr-Latn-CS" sz="1200" i="1" kern="1200" dirty="0" smtClean="0">
                <a:solidFill>
                  <a:srgbClr val="FF0000"/>
                </a:solidFill>
                <a:effectLst/>
                <a:latin typeface="+mn-lt"/>
              </a:rPr>
              <a:t>primedbe </a:t>
            </a:r>
            <a:r>
              <a:rPr lang="sr-Latn-CS" sz="1200" i="1" kern="1200" dirty="0" smtClean="0">
                <a:solidFill>
                  <a:srgbClr val="FF0000"/>
                </a:solidFill>
                <a:effectLst/>
                <a:latin typeface="+mn-lt"/>
              </a:rPr>
              <a:t>podnosioca predstavke</a:t>
            </a:r>
            <a:r>
              <a:rPr lang="sr-Latn-CS" sz="1200" kern="1200" dirty="0" smtClean="0">
                <a:solidFill>
                  <a:srgbClr val="FF0000"/>
                </a:solidFill>
                <a:effectLst/>
                <a:latin typeface="+mn-lt"/>
              </a:rPr>
              <a:t>". </a:t>
            </a:r>
            <a:r>
              <a:rPr lang="sr-Latn-CS" sz="1200" kern="1200" baseline="30000" dirty="0" smtClean="0">
                <a:solidFill>
                  <a:srgbClr val="FF0000"/>
                </a:solidFill>
                <a:effectLst/>
                <a:latin typeface="+mn-lt"/>
              </a:rPr>
              <a:t>[14]</a:t>
            </a:r>
          </a:p>
          <a:p>
            <a:pPr marL="0" indent="0">
              <a:buFontTx/>
              <a:buNone/>
            </a:pPr>
            <a:endParaRPr lang="sr-Latn-CS" sz="1200" i="0" kern="1200" baseline="30000" dirty="0" smtClean="0">
              <a:solidFill>
                <a:srgbClr val="FF0000"/>
              </a:solidFill>
              <a:effectLst/>
              <a:latin typeface="+mn-lt"/>
              <a:ea typeface="+mn-ea"/>
              <a:cs typeface="+mn-cs"/>
            </a:endParaRPr>
          </a:p>
          <a:p>
            <a:pPr marL="0" indent="0">
              <a:buFontTx/>
              <a:buNone/>
            </a:pPr>
            <a:endParaRPr lang="sr-Latn-CS" sz="1200" i="0" kern="1200" baseline="30000" dirty="0" smtClean="0">
              <a:solidFill>
                <a:srgbClr val="FF0000"/>
              </a:solidFill>
              <a:effectLst/>
              <a:latin typeface="+mn-lt"/>
              <a:ea typeface="+mn-ea"/>
              <a:cs typeface="+mn-c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sr-Latn-CS" sz="2700" i="0" dirty="0" smtClean="0"/>
              <a:t>Identifikovana društvena potreba će biti osnova za primenu, naručivanje i / ili primenu ograničenja prava (ovlašćenje ili postupak). Treba napomenuti da ovi </a:t>
            </a:r>
            <a:r>
              <a:rPr lang="sr-Latn-CS" sz="2700" i="0" dirty="0" smtClean="0"/>
              <a:t>osnovi </a:t>
            </a:r>
            <a:r>
              <a:rPr lang="sr-Latn-CS" sz="2700" i="0" dirty="0" smtClean="0"/>
              <a:t>moraju da budu spomenuti u pravnom osnovu kako bi se osigurala srazmernost </a:t>
            </a:r>
            <a:r>
              <a:rPr lang="sr-Latn-CS" sz="2700" baseline="30000" dirty="0" smtClean="0">
                <a:sym typeface="Wingdings" panose="05000000000000000000" pitchFamily="2" charset="2"/>
              </a:rPr>
              <a:t>[9§50] [slajvodi 29 i 34]</a:t>
            </a:r>
            <a:r>
              <a:rPr lang="sr-Latn-CS" sz="2700" dirty="0" smtClean="0">
                <a:sym typeface="Wingdings" panose="05000000000000000000" pitchFamily="2" charset="2"/>
              </a:rPr>
              <a:t>.</a:t>
            </a:r>
            <a:endParaRPr lang="sr-Latn-CS" sz="2700" baseline="30000" dirty="0" smtClean="0"/>
          </a:p>
          <a:p>
            <a:pPr marL="0" indent="0">
              <a:buFontTx/>
              <a:buNone/>
            </a:pPr>
            <a:endParaRPr lang="sr-Latn-CS" sz="1200" kern="1200" baseline="30000" dirty="0" smtClean="0">
              <a:solidFill>
                <a:srgbClr val="FF0000"/>
              </a:solidFill>
              <a:effectLst/>
              <a:latin typeface="+mn-lt"/>
              <a:ea typeface="+mn-ea"/>
              <a:cs typeface="+mn-cs"/>
            </a:endParaRPr>
          </a:p>
          <a:p>
            <a:pPr marL="0" indent="0">
              <a:buFontTx/>
              <a:buNone/>
            </a:pPr>
            <a:r>
              <a:rPr lang="sr-Latn-CS" sz="1200" b="1" kern="1200" dirty="0" smtClean="0">
                <a:solidFill>
                  <a:schemeClr val="tx1"/>
                </a:solidFill>
                <a:effectLst/>
                <a:latin typeface="+mn-lt"/>
              </a:rPr>
              <a:t>- Drugo, mora da se demonstra da je ometanje pogodno kako bi se  zadovoljila ta potreba</a:t>
            </a:r>
            <a:r>
              <a:rPr lang="sr-Latn-CS" sz="1200" b="0" kern="1200" dirty="0" smtClean="0">
                <a:solidFill>
                  <a:schemeClr val="tx1"/>
                </a:solidFill>
                <a:effectLst/>
                <a:latin typeface="+mn-lt"/>
              </a:rPr>
              <a:t>.</a:t>
            </a:r>
          </a:p>
          <a:p>
            <a:r>
              <a:rPr lang="sr-Latn-CS" sz="1200" kern="1200" dirty="0" smtClean="0">
                <a:solidFill>
                  <a:schemeClr val="tx1"/>
                </a:solidFill>
                <a:effectLst/>
                <a:latin typeface="+mn-lt"/>
              </a:rPr>
              <a:t>Utvrđivanje potrebe za mešanjem u datom slučaju takođe znači utvrđivanje da je ovo mešanje je prikladno kako bi se postigao željeni cilj, drugim rečima kako bi mogla sa se delotvorno ublaži šteta koja je prouzrokovana društvu (</a:t>
            </a:r>
            <a:r>
              <a:rPr lang="sr-Latn-CS" sz="1200" kern="1200" baseline="30000" dirty="0" smtClean="0">
                <a:solidFill>
                  <a:schemeClr val="tx1"/>
                </a:solidFill>
                <a:effectLst/>
                <a:latin typeface="+mn-lt"/>
              </a:rPr>
              <a:t>[13 §3.19]</a:t>
            </a:r>
            <a:r>
              <a:rPr lang="sr-Latn-CS" sz="1200" kern="1200" dirty="0" smtClean="0">
                <a:solidFill>
                  <a:schemeClr val="tx1"/>
                </a:solidFill>
                <a:effectLst/>
                <a:latin typeface="+mn-lt"/>
              </a:rPr>
              <a:t>). Uspostavljanje neophodnosti mešanja može da </a:t>
            </a:r>
            <a:r>
              <a:rPr lang="sr-Latn-CS" sz="1200" kern="1200" dirty="0" smtClean="0">
                <a:solidFill>
                  <a:schemeClr val="tx1"/>
                </a:solidFill>
                <a:effectLst/>
                <a:latin typeface="+mn-lt"/>
              </a:rPr>
              <a:t>podrazumeva i </a:t>
            </a:r>
            <a:r>
              <a:rPr lang="sr-Latn-CS" sz="1200" kern="1200" dirty="0" smtClean="0">
                <a:solidFill>
                  <a:schemeClr val="tx1"/>
                </a:solidFill>
                <a:effectLst/>
                <a:latin typeface="+mn-lt"/>
              </a:rPr>
              <a:t>pregled "</a:t>
            </a:r>
            <a:r>
              <a:rPr lang="sr-Latn-CS" sz="1200" i="1" kern="1200" dirty="0" smtClean="0">
                <a:solidFill>
                  <a:schemeClr val="tx1"/>
                </a:solidFill>
                <a:effectLst/>
                <a:latin typeface="+mn-lt"/>
              </a:rPr>
              <a:t>delotvornosti postojećih mera</a:t>
            </a:r>
            <a:r>
              <a:rPr lang="sr-Latn-CS" sz="1200" kern="1200" dirty="0" smtClean="0">
                <a:solidFill>
                  <a:schemeClr val="tx1"/>
                </a:solidFill>
                <a:effectLst/>
                <a:latin typeface="+mn-lt"/>
              </a:rPr>
              <a:t>" s ciljem da se rešava ciljana hitna društvena potreba "</a:t>
            </a:r>
            <a:r>
              <a:rPr lang="sr-Latn-CS" sz="1200" i="1" kern="1200" dirty="0" smtClean="0">
                <a:solidFill>
                  <a:schemeClr val="tx1"/>
                </a:solidFill>
                <a:effectLst/>
                <a:latin typeface="+mn-lt"/>
              </a:rPr>
              <a:t>iznad i preko predložene mere</a:t>
            </a:r>
            <a:r>
              <a:rPr lang="sr-Latn-CS" sz="1200" kern="1200" dirty="0" smtClean="0">
                <a:solidFill>
                  <a:schemeClr val="tx1"/>
                </a:solidFill>
                <a:effectLst/>
                <a:latin typeface="+mn-lt"/>
              </a:rPr>
              <a:t>" i objasni "</a:t>
            </a:r>
            <a:r>
              <a:rPr lang="sr-Latn-CS" sz="1200" i="1" kern="1200" dirty="0" smtClean="0">
                <a:solidFill>
                  <a:schemeClr val="tx1"/>
                </a:solidFill>
                <a:effectLst/>
                <a:latin typeface="+mn-lt"/>
              </a:rPr>
              <a:t>zašto ove postojeće mere više nisu dovoljne</a:t>
            </a:r>
            <a:r>
              <a:rPr lang="sr-Latn-CS" sz="1200" kern="1200" dirty="0" smtClean="0">
                <a:solidFill>
                  <a:schemeClr val="tx1"/>
                </a:solidFill>
                <a:effectLst/>
                <a:latin typeface="+mn-lt"/>
              </a:rPr>
              <a:t>" i kako će predložena mera da donese pravne lekove </a:t>
            </a:r>
            <a:r>
              <a:rPr lang="sr-Latn-CS" sz="1200" kern="1200" baseline="30000" dirty="0" smtClean="0">
                <a:solidFill>
                  <a:schemeClr val="tx1"/>
                </a:solidFill>
                <a:effectLst/>
                <a:latin typeface="+mn-lt"/>
              </a:rPr>
              <a:t>[13 §3.26] [15</a:t>
            </a:r>
            <a:r>
              <a:rPr lang="sr-Latn-CS" sz="1200" kern="1200" dirty="0" smtClean="0">
                <a:solidFill>
                  <a:schemeClr val="tx1"/>
                </a:solidFill>
                <a:effectLst/>
                <a:latin typeface="+mn-lt"/>
              </a:rPr>
              <a:t>].</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i="1" kern="1200" dirty="0" smtClean="0">
                <a:solidFill>
                  <a:schemeClr val="tx1"/>
                </a:solidFill>
                <a:effectLst/>
                <a:latin typeface="+mn-lt"/>
              </a:rPr>
              <a:t>Reference:</a:t>
            </a:r>
            <a:endParaRPr lang="sr-Latn-CS" sz="120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aseline="30000" dirty="0" smtClean="0"/>
              <a:t>[10] </a:t>
            </a:r>
            <a:r>
              <a:rPr lang="sr-Latn-CS" sz="1200" kern="1200" dirty="0" smtClean="0">
                <a:solidFill>
                  <a:schemeClr val="tx1"/>
                </a:solidFill>
                <a:effectLst/>
                <a:latin typeface="+mn-lt"/>
              </a:rPr>
              <a:t>Videti npr. </a:t>
            </a:r>
            <a:r>
              <a:rPr lang="sr-Latn-CS" sz="1200" kern="1200" dirty="0" smtClean="0">
                <a:solidFill>
                  <a:schemeClr val="tx1"/>
                </a:solidFill>
                <a:effectLst/>
                <a:latin typeface="+mn-lt"/>
              </a:rPr>
              <a:t>Evropski sud za ljudska prava, </a:t>
            </a:r>
            <a:r>
              <a:rPr lang="sr-Latn-CS" sz="1200" kern="1200" dirty="0" smtClean="0">
                <a:solidFill>
                  <a:schemeClr val="tx1"/>
                </a:solidFill>
                <a:effectLst/>
                <a:latin typeface="+mn-lt"/>
              </a:rPr>
              <a:t>"Khoroshenko protiv Rusije"</a:t>
            </a:r>
            <a:r>
              <a:rPr lang="sr-Latn-CS" sz="1200" i="1" kern="1200" dirty="0" smtClean="0">
                <a:solidFill>
                  <a:schemeClr val="tx1"/>
                </a:solidFill>
                <a:effectLst/>
                <a:latin typeface="+mn-lt"/>
              </a:rPr>
              <a:t>,</a:t>
            </a:r>
            <a:r>
              <a:rPr lang="sr-Latn-CS" dirty="0" smtClean="0"/>
              <a:t> </a:t>
            </a:r>
            <a:r>
              <a:rPr lang="sr-Latn-CS" sz="1200" kern="1200" dirty="0" smtClean="0">
                <a:solidFill>
                  <a:schemeClr val="tx1"/>
                </a:solidFill>
                <a:effectLst/>
                <a:latin typeface="+mn-lt"/>
              </a:rPr>
              <a:t>od 30. juna 2015. godine, </a:t>
            </a:r>
            <a:r>
              <a:rPr lang="sr-Latn-CS" sz="1200" kern="1200" dirty="0" smtClean="0">
                <a:solidFill>
                  <a:schemeClr val="tx1"/>
                </a:solidFill>
                <a:effectLst/>
                <a:latin typeface="+mn-lt"/>
              </a:rPr>
              <a:t>podnesakbr.41418/04</a:t>
            </a:r>
            <a:r>
              <a:rPr lang="sr-Latn-CS" sz="1200" kern="1200" dirty="0" smtClean="0">
                <a:solidFill>
                  <a:schemeClr val="tx1"/>
                </a:solidFill>
                <a:effectLst/>
                <a:latin typeface="+mn-lt"/>
              </a:rPr>
              <a:t>, §118.</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aseline="30000" dirty="0" smtClean="0"/>
              <a:t>[11] </a:t>
            </a:r>
            <a:r>
              <a:rPr lang="sr-Latn-CS" sz="1200" kern="1200" baseline="0" dirty="0" smtClean="0">
                <a:solidFill>
                  <a:schemeClr val="tx1"/>
                </a:solidFill>
                <a:effectLst/>
                <a:latin typeface="+mn-lt"/>
              </a:rPr>
              <a:t>Evropski sud za ljudska prava</a:t>
            </a:r>
            <a:r>
              <a:rPr lang="sr-Latn-CS" sz="1200" dirty="0" smtClean="0"/>
              <a:t>, </a:t>
            </a:r>
            <a:r>
              <a:rPr lang="sr-Latn-CS" sz="1200" dirty="0" smtClean="0"/>
              <a:t>Crémieux protiv Francuske, od 25. februara 1993. godine, </a:t>
            </a:r>
            <a:r>
              <a:rPr lang="sr-Latn-CS" sz="1200" dirty="0" smtClean="0"/>
              <a:t>podnesak </a:t>
            </a:r>
            <a:r>
              <a:rPr lang="sr-Latn-CS" sz="1200" dirty="0" smtClean="0"/>
              <a:t>br. 11471/85, A256-B, § 38; </a:t>
            </a:r>
            <a:r>
              <a:rPr lang="sr-Latn-CS" sz="1200" kern="1200" dirty="0" smtClean="0">
                <a:solidFill>
                  <a:schemeClr val="tx1"/>
                </a:solidFill>
                <a:effectLst/>
                <a:latin typeface="+mn-lt"/>
              </a:rPr>
              <a:t>Jeremi McBride, "Srazmernost i Evropska konvencija o ljudskim pravima", u </a:t>
            </a:r>
            <a:r>
              <a:rPr lang="sr-Latn-CS" sz="1200" i="1" kern="1200" dirty="0" smtClean="0">
                <a:solidFill>
                  <a:schemeClr val="tx1"/>
                </a:solidFill>
                <a:effectLst/>
                <a:latin typeface="+mn-lt"/>
              </a:rPr>
              <a:t>Načelu srazmernosti u zakonima Evrope</a:t>
            </a:r>
            <a:r>
              <a:rPr lang="sr-Latn-CS" sz="1200" kern="1200" dirty="0" smtClean="0">
                <a:solidFill>
                  <a:schemeClr val="tx1"/>
                </a:solidFill>
                <a:effectLst/>
                <a:latin typeface="+mn-lt"/>
              </a:rPr>
              <a:t>, urednik Evelin Ellis, Hart Publishing, 197 str., 1999, str. 23 i dalje, citat str. 25, u vezi sa sudskim predmetom "Hertel protiv Švajcarske", od 25. avgusta 1998. godine,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25181/94</a:t>
            </a:r>
          </a:p>
          <a:p>
            <a:pPr marL="0" indent="0">
              <a:buFont typeface="Arial" charset="0"/>
              <a:buNone/>
            </a:pPr>
            <a:r>
              <a:rPr lang="sr-Latn-CS" sz="1200" kern="1200" baseline="30000" dirty="0" smtClean="0">
                <a:solidFill>
                  <a:schemeClr val="tx1"/>
                </a:solidFill>
                <a:effectLst/>
                <a:latin typeface="+mn-lt"/>
              </a:rPr>
              <a:t>[12</a:t>
            </a:r>
            <a:r>
              <a:rPr lang="sr-Latn-CS" sz="1200" kern="1200" baseline="30000" dirty="0" smtClean="0">
                <a:solidFill>
                  <a:schemeClr val="tx1"/>
                </a:solidFill>
                <a:effectLst/>
                <a:latin typeface="+mn-lt"/>
              </a:rPr>
              <a:t>]</a:t>
            </a:r>
            <a:r>
              <a:rPr lang="sr-Latn-CS" sz="1200" kern="1200" baseline="0" dirty="0" smtClean="0">
                <a:solidFill>
                  <a:schemeClr val="tx1"/>
                </a:solidFill>
                <a:effectLst/>
                <a:latin typeface="+mn-lt"/>
              </a:rPr>
              <a:t> 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a:t>
            </a:r>
            <a:r>
              <a:rPr lang="sr-Latn-CS" sz="1200" kern="1200" dirty="0" smtClean="0">
                <a:solidFill>
                  <a:schemeClr val="tx1"/>
                </a:solidFill>
                <a:effectLst/>
                <a:latin typeface="+mn-lt"/>
              </a:rPr>
              <a:t>Sunday </a:t>
            </a:r>
            <a:r>
              <a:rPr lang="sr-Latn-CS" sz="1200" kern="1200" dirty="0" smtClean="0">
                <a:solidFill>
                  <a:schemeClr val="tx1"/>
                </a:solidFill>
                <a:effectLst/>
                <a:latin typeface="+mn-lt"/>
              </a:rPr>
              <a:t>Times protiv </a:t>
            </a:r>
            <a:r>
              <a:rPr lang="sr-Latn-CS" sz="1200" kern="1200" dirty="0" smtClean="0">
                <a:solidFill>
                  <a:schemeClr val="tx1"/>
                </a:solidFill>
                <a:effectLst/>
                <a:latin typeface="+mn-lt"/>
              </a:rPr>
              <a:t>Velike Britanije", </a:t>
            </a:r>
            <a:r>
              <a:rPr lang="sr-Latn-CS" sz="1200" kern="1200" dirty="0" smtClean="0">
                <a:solidFill>
                  <a:schemeClr val="tx1"/>
                </a:solidFill>
                <a:effectLst/>
                <a:latin typeface="+mn-lt"/>
              </a:rPr>
              <a:t>op cit., § 65; Radna grupa za zaštitu podataka, član 29., Mišljenje 01/2014 o primeni koncepata nužnosti i srazmernosti i zaštite podataka u okviru sektora za sprovođene zakona (WP 211),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3.13.</a:t>
            </a:r>
          </a:p>
          <a:p>
            <a:pPr marL="0" indent="0">
              <a:buFont typeface="Arial" charset="0"/>
              <a:buNone/>
            </a:pPr>
            <a:r>
              <a:rPr lang="sr-Latn-CS" sz="1200" kern="1200" baseline="30000" dirty="0" smtClean="0">
                <a:solidFill>
                  <a:schemeClr val="tx1"/>
                </a:solidFill>
                <a:effectLst/>
                <a:latin typeface="+mn-lt"/>
              </a:rPr>
              <a:t>[13] </a:t>
            </a:r>
            <a:r>
              <a:rPr lang="sr-Latn-CS" sz="1200" kern="1200" dirty="0" smtClean="0">
                <a:solidFill>
                  <a:schemeClr val="tx1"/>
                </a:solidFill>
                <a:effectLst/>
                <a:latin typeface="+mn-lt"/>
              </a:rPr>
              <a:t>Radna grupa za zaštitu podataka, član 29., Mišljenje 01/2014,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§3.14, 3.17-3.19; 3.26.</a:t>
            </a: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sr-Latn-CS" sz="1200" kern="1200" baseline="30000" dirty="0" smtClean="0">
                <a:solidFill>
                  <a:schemeClr val="tx1"/>
                </a:solidFill>
                <a:effectLst/>
                <a:latin typeface="+mn-lt"/>
              </a:rPr>
              <a:t>[14] </a:t>
            </a:r>
            <a:r>
              <a:rPr lang="sr-Latn-CS" sz="1200" kern="1200" baseline="0" dirty="0" smtClean="0">
                <a:solidFill>
                  <a:schemeClr val="tx1"/>
                </a:solidFill>
                <a:effectLst/>
                <a:latin typeface="+mn-lt"/>
              </a:rPr>
              <a:t>Evropski sud za ljudska prava, </a:t>
            </a:r>
            <a:r>
              <a:rPr lang="sr-Latn-CS" sz="1200" kern="1200" baseline="0" dirty="0" smtClean="0">
                <a:solidFill>
                  <a:schemeClr val="tx1"/>
                </a:solidFill>
                <a:effectLst/>
                <a:latin typeface="+mn-lt"/>
              </a:rPr>
              <a:t>predmet "Hertel protiv Švajcarske", </a:t>
            </a:r>
            <a:r>
              <a:rPr lang="sr-Latn-CS" sz="1200" kern="1200" baseline="0" dirty="0" smtClean="0">
                <a:solidFill>
                  <a:schemeClr val="tx1"/>
                </a:solidFill>
                <a:effectLst/>
                <a:latin typeface="+mn-lt"/>
              </a:rPr>
              <a:t>podnesak </a:t>
            </a:r>
            <a:r>
              <a:rPr lang="sr-Latn-CS" sz="1200" kern="1200" baseline="0" dirty="0" smtClean="0">
                <a:solidFill>
                  <a:schemeClr val="tx1"/>
                </a:solidFill>
                <a:effectLst/>
                <a:latin typeface="+mn-lt"/>
              </a:rPr>
              <a:t>br. </a:t>
            </a:r>
            <a:r>
              <a:rPr lang="sr-Latn-CS" dirty="0" smtClean="0"/>
              <a:t>59/1997/843/1049, </a:t>
            </a:r>
            <a:r>
              <a:rPr lang="sr-Latn-CS" sz="1200" kern="1200" baseline="0" dirty="0" smtClean="0">
                <a:solidFill>
                  <a:schemeClr val="tx1"/>
                </a:solidFill>
                <a:effectLst/>
                <a:latin typeface="+mn-lt"/>
              </a:rPr>
              <a:t>od 25. avgusta 1998. godine </a:t>
            </a:r>
            <a:r>
              <a:rPr lang="sr-Latn-CS" sz="1200" kern="1200" baseline="0" dirty="0" smtClean="0">
                <a:solidFill>
                  <a:schemeClr val="tx1"/>
                </a:solidFill>
                <a:effectLst/>
                <a:latin typeface="+mn-lt"/>
              </a:rPr>
              <a:t>Jeremy </a:t>
            </a:r>
            <a:r>
              <a:rPr lang="sr-Latn-CS" sz="1200" kern="1200" baseline="0" dirty="0" smtClean="0">
                <a:solidFill>
                  <a:schemeClr val="tx1"/>
                </a:solidFill>
                <a:effectLst/>
                <a:latin typeface="+mn-lt"/>
              </a:rPr>
              <a:t>McBride, citati iz str. 24-25. </a:t>
            </a:r>
            <a:endParaRPr lang="sr-Latn-CS"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sr-Latn-CS" sz="1200" kern="1200" baseline="30000" dirty="0" smtClean="0">
                <a:solidFill>
                  <a:schemeClr val="tx1"/>
                </a:solidFill>
                <a:effectLst/>
                <a:latin typeface="+mn-lt"/>
              </a:rPr>
              <a:t>[15</a:t>
            </a:r>
            <a:r>
              <a:rPr lang="sr-Latn-CS" sz="1200" kern="1200" baseline="30000" dirty="0" smtClean="0">
                <a:solidFill>
                  <a:schemeClr val="tx1"/>
                </a:solidFill>
                <a:effectLst/>
                <a:latin typeface="+mn-lt"/>
              </a:rPr>
              <a:t>]</a:t>
            </a:r>
            <a:r>
              <a:rPr lang="sr-Latn-CS" sz="1200" kern="1200" baseline="0" dirty="0" smtClean="0">
                <a:solidFill>
                  <a:schemeClr val="tx1"/>
                </a:solidFill>
                <a:effectLst/>
                <a:latin typeface="+mn-lt"/>
              </a:rPr>
              <a:t> Evropski sud za ljudska prava, </a:t>
            </a:r>
            <a:r>
              <a:rPr lang="sr-Latn-CS" sz="1200" kern="1200" baseline="0" dirty="0" smtClean="0">
                <a:solidFill>
                  <a:schemeClr val="tx1"/>
                </a:solidFill>
                <a:effectLst/>
                <a:latin typeface="+mn-lt"/>
              </a:rPr>
              <a:t>Uzun protiv Nemačke, </a:t>
            </a:r>
            <a:r>
              <a:rPr lang="sr-Latn-CS" sz="1200" kern="1200" baseline="0" dirty="0" smtClean="0">
                <a:solidFill>
                  <a:schemeClr val="tx1"/>
                </a:solidFill>
                <a:effectLst/>
                <a:latin typeface="+mn-lt"/>
              </a:rPr>
              <a:t>podnesak </a:t>
            </a:r>
            <a:r>
              <a:rPr lang="sr-Latn-CS" sz="1200" kern="1200" baseline="0" dirty="0" smtClean="0">
                <a:solidFill>
                  <a:schemeClr val="tx1"/>
                </a:solidFill>
                <a:effectLst/>
                <a:latin typeface="+mn-lt"/>
              </a:rPr>
              <a:t>br. 35623/05 od 2</a:t>
            </a:r>
            <a:r>
              <a:rPr lang="sr-Latn-CS" sz="1200" kern="1200" baseline="0" dirty="0" smtClean="0">
                <a:solidFill>
                  <a:schemeClr val="tx1"/>
                </a:solidFill>
                <a:effectLst/>
                <a:latin typeface="+mn-lt"/>
              </a:rPr>
              <a:t>. septembra </a:t>
            </a:r>
            <a:r>
              <a:rPr lang="sr-Latn-CS" sz="1200" kern="1200" baseline="0" dirty="0" smtClean="0">
                <a:solidFill>
                  <a:schemeClr val="tx1"/>
                </a:solidFill>
                <a:effectLst/>
                <a:latin typeface="+mn-lt"/>
              </a:rPr>
              <a:t>2010. godine; </a:t>
            </a:r>
            <a:r>
              <a:rPr lang="sr-Latn-CS" sz="1200" kern="1200" baseline="0" dirty="0" smtClean="0">
                <a:solidFill>
                  <a:schemeClr val="tx1"/>
                </a:solidFill>
                <a:effectLst/>
                <a:latin typeface="+mn-lt"/>
              </a:rPr>
              <a:t>videti </a:t>
            </a:r>
            <a:r>
              <a:rPr lang="sr-Latn-CS" sz="1200" kern="1200" baseline="0" dirty="0" smtClean="0">
                <a:solidFill>
                  <a:schemeClr val="tx1"/>
                </a:solidFill>
                <a:effectLst/>
                <a:latin typeface="+mn-lt"/>
              </a:rPr>
              <a:t>i Evropski sud za ljudska prava, Jedinica za štampu, Zaštita ličnih podataka, Informativni list - Zaštita ličnih podataka, novembar 2016, http://www.echr.coe.int/Documents/FS_Data_ENG.pdf </a:t>
            </a:r>
            <a:r>
              <a:rPr lang="sr-Latn-CS" sz="1200" kern="1200" baseline="0" dirty="0" smtClean="0">
                <a:solidFill>
                  <a:schemeClr val="tx1"/>
                </a:solidFill>
                <a:effectLst/>
                <a:latin typeface="+mn-lt"/>
              </a:rPr>
              <a:t>(posljednji </a:t>
            </a:r>
            <a:r>
              <a:rPr lang="sr-Latn-CS" sz="1200" kern="1200" baseline="0" dirty="0" smtClean="0">
                <a:solidFill>
                  <a:schemeClr val="tx1"/>
                </a:solidFill>
                <a:effectLst/>
                <a:latin typeface="+mn-lt"/>
              </a:rPr>
              <a:t>pristup 5. januara 2017. godine).</a:t>
            </a:r>
          </a:p>
          <a:p>
            <a:pPr marL="0" indent="0">
              <a:buFont typeface="Arial" charset="0"/>
              <a:buNone/>
            </a:pPr>
            <a:endParaRPr lang="sr-Latn-CS" sz="1200" kern="1200" dirty="0" smtClean="0">
              <a:solidFill>
                <a:schemeClr val="tx1"/>
              </a:solidFill>
              <a:effectLst/>
              <a:latin typeface="+mn-lt"/>
              <a:ea typeface="+mn-ea"/>
              <a:cs typeface="+mn-cs"/>
            </a:endParaRPr>
          </a:p>
          <a:p>
            <a:pPr marL="0" indent="0">
              <a:buFontTx/>
              <a:buNone/>
            </a:pPr>
            <a:endParaRPr lang="sr-Latn-CS" sz="1200"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134</a:t>
            </a:fld>
            <a:endParaRPr lang="sr-Latn-CS">
              <a:cs typeface="Arial" charset="0"/>
            </a:endParaRPr>
          </a:p>
        </p:txBody>
      </p:sp>
    </p:spTree>
    <p:extLst>
      <p:ext uri="{BB962C8B-B14F-4D97-AF65-F5344CB8AC3E}">
        <p14:creationId xmlns:p14="http://schemas.microsoft.com/office/powerpoint/2010/main" val="242753528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sr-Latn-CS" dirty="0" smtClean="0"/>
              <a:t>Načelo srazmernosti može se predstaviti kao da sadrži dva osnovna zahteva.</a:t>
            </a:r>
          </a:p>
          <a:p>
            <a:pPr eaLnBrk="1" hangingPunct="1">
              <a:spcBef>
                <a:spcPct val="0"/>
              </a:spcBef>
            </a:pPr>
            <a:endParaRPr lang="sr-Latn-CS" dirty="0" smtClean="0"/>
          </a:p>
          <a:p>
            <a:pPr eaLnBrk="1" hangingPunct="1">
              <a:spcBef>
                <a:spcPct val="0"/>
              </a:spcBef>
            </a:pPr>
            <a:r>
              <a:rPr lang="sr-Latn-CS" dirty="0" smtClean="0"/>
              <a:t>Kao što su zahtevi za neophodnost, potrebno je dokazati poštovanje zahtjeva srazmernosti - prema Evropskom sudu za ljudska prava "</a:t>
            </a:r>
            <a:r>
              <a:rPr lang="sr-Latn-CS" i="1" dirty="0" smtClean="0"/>
              <a:t>objašnjenje o tome koje druge mere se razmatraju i da li je ili ne bilo utvrđeno da su oni više ili manje ugroženi privatnost</a:t>
            </a:r>
            <a:r>
              <a:rPr lang="sr-Latn-CS" dirty="0" smtClean="0"/>
              <a:t>".</a:t>
            </a:r>
            <a:r>
              <a:rPr lang="sr-Latn-CS" i="1" dirty="0" smtClean="0"/>
              <a:t> Ukoliko je bilo koje odbačeno, za koje je utvrdjeno da su manje privatne, onda se moraju dati snažni razlozi zbog kojih ova mera nije bila odabrana da bi se implementirala </a:t>
            </a:r>
            <a:r>
              <a:rPr lang="sr-Latn-CS" dirty="0" smtClean="0"/>
              <a:t>"</a:t>
            </a:r>
            <a:r>
              <a:rPr lang="sr-Latn-CS" baseline="30000" dirty="0" smtClean="0"/>
              <a:t>[16]</a:t>
            </a:r>
            <a:r>
              <a:rPr lang="sr-Latn-CS" dirty="0" smtClean="0"/>
              <a:t>).</a:t>
            </a:r>
          </a:p>
          <a:p>
            <a:pPr eaLnBrk="1" hangingPunct="1">
              <a:spcBef>
                <a:spcPct val="0"/>
              </a:spcBef>
            </a:pPr>
            <a:endParaRPr lang="sr-Latn-CS" dirty="0" smtClean="0"/>
          </a:p>
          <a:p>
            <a:pPr eaLnBrk="1" hangingPunct="1">
              <a:spcBef>
                <a:spcPct val="0"/>
              </a:spcBef>
            </a:pPr>
            <a:r>
              <a:rPr lang="sr-Latn-CS" dirty="0" smtClean="0"/>
              <a:t>Ova dva zahteva su sledeća: </a:t>
            </a:r>
            <a:r>
              <a:rPr lang="sr-Latn-CS" sz="1200" b="0" kern="1200" dirty="0" smtClean="0">
                <a:solidFill>
                  <a:schemeClr val="tx1"/>
                </a:solidFill>
                <a:effectLst/>
                <a:latin typeface="+mn-lt"/>
              </a:rPr>
              <a:t>mešanje mora biti ograničeno na ono što je strogo potrebno (1), i mora biti okruženo odgovarajućim ograničenjima (2). </a:t>
            </a:r>
          </a:p>
          <a:p>
            <a:pPr eaLnBrk="1" hangingPunct="1">
              <a:spcBef>
                <a:spcPct val="0"/>
              </a:spcBef>
            </a:pPr>
            <a:endParaRPr lang="sr-Latn-CS" sz="1200" b="0" kern="1200" dirty="0" smtClean="0">
              <a:solidFill>
                <a:schemeClr val="tx1"/>
              </a:solidFill>
              <a:effectLst/>
              <a:latin typeface="+mn-lt"/>
              <a:ea typeface="+mn-ea"/>
              <a:cs typeface="+mn-cs"/>
            </a:endParaRPr>
          </a:p>
          <a:p>
            <a:pPr eaLnBrk="1" hangingPunct="1">
              <a:spcBef>
                <a:spcPct val="0"/>
              </a:spcBef>
            </a:pPr>
            <a:endParaRPr lang="sr-Latn-CS" sz="1200" b="1"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1 - Mešanje mora biti ograničeno na ono što je strogo potrebno:</a:t>
            </a:r>
            <a:r>
              <a:rPr lang="sr-Latn-CS" dirty="0" smtClean="0"/>
              <a:t> </a:t>
            </a:r>
            <a:r>
              <a:rPr lang="sr-Latn-CS" sz="1200" b="0" kern="1200" baseline="0" dirty="0" smtClean="0">
                <a:solidFill>
                  <a:schemeClr val="tx1"/>
                </a:solidFill>
                <a:effectLst/>
                <a:latin typeface="+mn-lt"/>
              </a:rPr>
              <a:t>ovo podrazumeva četiri pod-načela:</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(1) U skladu sa svojim kontekstom: </a:t>
            </a:r>
            <a:r>
              <a:rPr lang="sr-Latn-CS" sz="1200" kern="1200" dirty="0" smtClean="0">
                <a:solidFill>
                  <a:schemeClr val="tx1"/>
                </a:solidFill>
                <a:effectLst/>
                <a:latin typeface="+mn-lt"/>
              </a:rPr>
              <a:t>prilagođeni ozbiljnosti društvenih potreba (što je teže pitanje i / ili veća ili ozbiljnija ili značajna šteta ili šteta kojoj bi društvo moglo biti izloženo, to što je više mešanje opravdano</a:t>
            </a:r>
            <a:r>
              <a:rPr lang="sr-Latn-CS" sz="1200" i="0" kern="1200" dirty="0" smtClean="0">
                <a:solidFill>
                  <a:schemeClr val="tx1"/>
                </a:solidFill>
                <a:effectLst/>
                <a:latin typeface="+mn-lt"/>
              </a:rPr>
              <a:t> </a:t>
            </a:r>
            <a:r>
              <a:rPr lang="sr-Latn-CS" sz="1200" i="0" kern="1200" baseline="30000" dirty="0" smtClean="0">
                <a:solidFill>
                  <a:schemeClr val="tx1"/>
                </a:solidFill>
                <a:effectLst/>
                <a:latin typeface="+mn-lt"/>
              </a:rPr>
              <a:t>[18]</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legitimnosti </a:t>
            </a:r>
            <a:r>
              <a:rPr lang="sr-Latn-CS" sz="1200" i="0" kern="1200" dirty="0" smtClean="0">
                <a:solidFill>
                  <a:schemeClr val="tx1"/>
                </a:solidFill>
                <a:effectLst/>
                <a:latin typeface="+mn-lt"/>
              </a:rPr>
              <a:t>slobode koja je ograničena (osetljivost prikupljenih informacija, visoka ili mala očekivanja privatnosti građana u konkretnim okolnostima, važnost prava, koje j</a:t>
            </a:r>
            <a:r>
              <a:rPr lang="sr-Latn-CS" sz="1200" kern="1200" dirty="0" smtClean="0">
                <a:solidFill>
                  <a:schemeClr val="tx1"/>
                </a:solidFill>
                <a:effectLst/>
                <a:latin typeface="+mn-lt"/>
              </a:rPr>
              <a:t>e</a:t>
            </a:r>
            <a:r>
              <a:rPr lang="sr-Latn-CS" dirty="0" smtClean="0"/>
              <a:t> </a:t>
            </a:r>
            <a:r>
              <a:rPr lang="sr-Latn-CS" sz="1200" i="0" kern="1200" dirty="0" smtClean="0">
                <a:solidFill>
                  <a:schemeClr val="tx1"/>
                </a:solidFill>
                <a:effectLst/>
                <a:latin typeface="+mn-lt"/>
              </a:rPr>
              <a:t>ograničeno…) </a:t>
            </a:r>
            <a:r>
              <a:rPr lang="sr-Latn-CS" sz="1200" i="0" kern="1200" baseline="30000" dirty="0" smtClean="0">
                <a:solidFill>
                  <a:schemeClr val="tx1"/>
                </a:solidFill>
                <a:effectLst/>
                <a:latin typeface="+mn-lt"/>
              </a:rPr>
              <a:t>[19]</a:t>
            </a:r>
          </a:p>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 </a:t>
            </a:r>
            <a:endParaRPr lang="sr-Latn-CS" sz="1200" i="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(2) Obim mešanja ne sme da prelazi ono što je potrebno za postizanje željenog cilja</a:t>
            </a:r>
            <a:r>
              <a:rPr lang="sr-Latn-CS" sz="1200" i="0" kern="1200" baseline="30000" dirty="0" smtClean="0">
                <a:solidFill>
                  <a:schemeClr val="tx1"/>
                </a:solidFill>
                <a:effectLst/>
                <a:latin typeface="+mn-lt"/>
              </a:rPr>
              <a:t>[20]</a:t>
            </a:r>
            <a:r>
              <a:rPr lang="sr-Latn-CS" sz="1200" kern="1200" dirty="0" smtClean="0">
                <a:solidFill>
                  <a:schemeClr val="tx1"/>
                </a:solidFill>
                <a:effectLst/>
                <a:latin typeface="+mn-lt"/>
              </a:rPr>
              <a:t>. Ovo znači, između ostalog, da u najvećoj mjeri ograniči obim upada u privatnost (i, na primer, prikupljene lične informacije), broj pogođenih osoba </a:t>
            </a:r>
            <a:r>
              <a:rPr lang="sr-Latn-CS" sz="1200" i="0" kern="1200" baseline="30000" dirty="0" smtClean="0">
                <a:solidFill>
                  <a:schemeClr val="tx1"/>
                </a:solidFill>
                <a:effectLst/>
                <a:latin typeface="+mn-lt"/>
              </a:rPr>
              <a:t>[21]</a:t>
            </a:r>
            <a:r>
              <a:rPr lang="sr-Latn-CS" sz="1200" kern="1200" dirty="0" smtClean="0">
                <a:solidFill>
                  <a:schemeClr val="tx1"/>
                </a:solidFill>
                <a:effectLst/>
                <a:latin typeface="+mn-lt"/>
              </a:rPr>
              <a:t>, slučajevi izvršenja mere (LEA' ovlašćenja za donošenje odluke i radnje moraju se naročito ograničiti na ono što je potrebno), i vreme u kojem će mera biti delotvorna </a:t>
            </a:r>
            <a:r>
              <a:rPr lang="sr-Latn-CS" sz="1200" i="0" kern="1200" baseline="30000" dirty="0" smtClean="0">
                <a:solidFill>
                  <a:schemeClr val="tx1"/>
                </a:solidFill>
                <a:effectLst/>
                <a:latin typeface="+mn-lt"/>
              </a:rPr>
              <a:t>[22]</a:t>
            </a:r>
            <a:r>
              <a:rPr lang="sr-Latn-CS" sz="1200" kern="1200" dirty="0" smtClean="0">
                <a:solidFill>
                  <a:schemeClr val="tx1"/>
                </a:solidFill>
                <a:effectLst/>
                <a:latin typeface="+mn-lt"/>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(3) Mešanje mora biti manje restriktivno po svojoj prirodi</a:t>
            </a:r>
            <a:r>
              <a:rPr lang="sr-Latn-CS" sz="1200" kern="1200" baseline="0" dirty="0" smtClean="0">
                <a:solidFill>
                  <a:schemeClr val="tx1"/>
                </a:solidFill>
                <a:effectLst/>
                <a:latin typeface="+mn-lt"/>
              </a:rPr>
              <a:t>. Drugim rečima, hitna socijalna potreba ne bi trebalo da se</a:t>
            </a:r>
            <a:r>
              <a:rPr lang="sr-Latn-CS" sz="1200" b="0" i="0" u="none" kern="1200" dirty="0" smtClean="0">
                <a:solidFill>
                  <a:schemeClr val="tx1"/>
                </a:solidFill>
                <a:effectLst/>
                <a:latin typeface="+mn-lt"/>
              </a:rPr>
              <a:t>rešava na zadovoljavajući način se merom koja bi bila manje restriktivna</a:t>
            </a:r>
            <a:r>
              <a:rPr lang="sr-Latn-CS" sz="1200" b="0" i="0" u="none" kern="1200" baseline="30000" dirty="0" smtClean="0">
                <a:solidFill>
                  <a:schemeClr val="tx1"/>
                </a:solidFill>
                <a:effectLst/>
                <a:latin typeface="+mn-lt"/>
              </a:rPr>
              <a:t>[23, 24]</a:t>
            </a:r>
            <a:r>
              <a:rPr lang="sr-Latn-CS" sz="1200" b="0" i="0" u="none" kern="1200" dirty="0" smtClean="0">
                <a:solidFill>
                  <a:schemeClr val="tx1"/>
                </a:solidFill>
                <a:effectLst/>
                <a:latin typeface="+mn-lt"/>
              </a:rPr>
              <a:t>. Na primer,  </a:t>
            </a:r>
            <a:r>
              <a:rPr lang="sr-Latn-CS" dirty="0" smtClean="0"/>
              <a:t>naredba </a:t>
            </a:r>
            <a:r>
              <a:rPr lang="sr-Latn-CS" dirty="0" smtClean="0"/>
              <a:t>kojom </a:t>
            </a:r>
            <a:r>
              <a:rPr lang="sr-Latn-CS" dirty="0" smtClean="0"/>
              <a:t>je novinar trebalo da identifikuje izvor koji ga je obavestio o lošem upravljanju i finansijskim problemima neke komanije se smatra nesrazmernim, jer je zabrana ograničavanja objavljivanja (upućena svim nacionalnim novinama i relevantnim časopisima) već sačuvala interese te kompanije (sprečavajući širenje poverljivih informacija</a:t>
            </a:r>
            <a:r>
              <a:rPr lang="sr-Latn-CS" dirty="0" smtClean="0"/>
              <a:t>). </a:t>
            </a:r>
            <a:r>
              <a:rPr lang="sr-Latn-CS" dirty="0" smtClean="0"/>
              <a:t>Objavljivanje izvora je bilo dodatno ograničenje slobode izražavanja koje nije bilo dovoljno podržano.</a:t>
            </a:r>
            <a:r>
              <a:rPr lang="sr-Latn-CS" sz="1200" kern="1200" baseline="30000" dirty="0" smtClean="0">
                <a:solidFill>
                  <a:schemeClr val="tx1"/>
                </a:solidFill>
                <a:effectLst/>
                <a:latin typeface="+mn-lt"/>
              </a:rPr>
              <a:t>[25]</a:t>
            </a:r>
            <a:r>
              <a:rPr lang="sr-Latn-CS" sz="3600" kern="1200" dirty="0" smtClean="0">
                <a:solidFill>
                  <a:schemeClr val="tx1"/>
                </a:solidFill>
                <a:latin typeface="+mn-lt"/>
              </a:rPr>
              <a:t> U drugom slučaju, uvršten je i GPS nadzor, jer su se manje intruzivne metode istrage pokazale kao nedovoljne.</a:t>
            </a:r>
            <a:r>
              <a:rPr lang="sr-Latn-CS" dirty="0" smtClean="0"/>
              <a:t> </a:t>
            </a:r>
            <a:r>
              <a:rPr lang="sr-Latn-CS" sz="3600" kern="1200" baseline="30000" dirty="0" smtClean="0">
                <a:solidFill>
                  <a:schemeClr val="tx1"/>
                </a:solidFill>
                <a:latin typeface="+mn-lt"/>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sr-Latn-CS"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sr-Latn-CS" sz="3600" b="1" kern="1200" baseline="0" dirty="0" smtClean="0">
                <a:solidFill>
                  <a:schemeClr val="tx1"/>
                </a:solidFill>
                <a:effectLst/>
                <a:latin typeface="+mn-lt"/>
              </a:rPr>
              <a:t>(4) </a:t>
            </a:r>
            <a:r>
              <a:rPr lang="sr-Latn-CS" sz="3600" b="1" kern="1200" dirty="0" smtClean="0">
                <a:solidFill>
                  <a:schemeClr val="tx1"/>
                </a:solidFill>
                <a:effectLst/>
                <a:latin typeface="+mn-lt"/>
              </a:rPr>
              <a:t>Opšti uticaj mešanja ne sme dovesti do gašenja, praktično, zaštićenog prava. </a:t>
            </a:r>
            <a:r>
              <a:rPr lang="sr-Latn-CS" sz="3600" kern="1200" dirty="0" smtClean="0">
                <a:solidFill>
                  <a:schemeClr val="tx1"/>
                </a:solidFill>
                <a:effectLst/>
                <a:latin typeface="+mn-lt"/>
              </a:rPr>
              <a:t>Na primer</a:t>
            </a:r>
            <a:r>
              <a:rPr lang="sr-Latn-CS" dirty="0" smtClean="0"/>
              <a:t> </a:t>
            </a:r>
            <a:r>
              <a:rPr lang="sr-Latn-CS" sz="3600" kern="1200" dirty="0" smtClean="0">
                <a:solidFill>
                  <a:schemeClr val="tx1"/>
                </a:solidFill>
                <a:effectLst/>
                <a:latin typeface="+mn-lt"/>
              </a:rPr>
              <a:t>, utvrđeno je da je nesrazmerno da se sprečava lice koje daje izjave u situaciji kada takva je mera delotvorno sprečila to lice da “</a:t>
            </a:r>
            <a:r>
              <a:rPr lang="sr-Latn-CS" sz="3600" i="1" kern="1200" dirty="0" smtClean="0">
                <a:solidFill>
                  <a:schemeClr val="tx1"/>
                </a:solidFill>
                <a:effectLst/>
                <a:latin typeface="+mn-lt"/>
              </a:rPr>
              <a:t>da svoj doprinos javnoj raspravi</a:t>
            </a:r>
            <a:r>
              <a:rPr lang="sr-Latn-CS" sz="3600" kern="1200" dirty="0" smtClean="0">
                <a:solidFill>
                  <a:schemeClr val="tx1"/>
                </a:solidFill>
                <a:effectLst/>
                <a:latin typeface="+mn-lt"/>
              </a:rPr>
              <a:t>”, pošto je to uticalo na "</a:t>
            </a:r>
            <a:r>
              <a:rPr lang="sr-Latn-CS" sz="3600" i="1" kern="1200" dirty="0" smtClean="0">
                <a:solidFill>
                  <a:schemeClr val="tx1"/>
                </a:solidFill>
                <a:effectLst/>
                <a:latin typeface="+mn-lt"/>
              </a:rPr>
              <a:t>samu suštinu njegovih gledišta</a:t>
            </a:r>
            <a:r>
              <a:rPr lang="sr-Latn-CS" sz="3600" kern="1200" dirty="0" smtClean="0">
                <a:solidFill>
                  <a:schemeClr val="tx1"/>
                </a:solidFill>
                <a:effectLst/>
                <a:latin typeface="+mn-lt"/>
              </a:rPr>
              <a:t>" </a:t>
            </a:r>
            <a:r>
              <a:rPr lang="sr-Latn-CS" sz="3600" kern="1200" baseline="30000" dirty="0" smtClean="0">
                <a:solidFill>
                  <a:schemeClr val="tx1"/>
                </a:solidFill>
                <a:effectLst/>
                <a:latin typeface="+mn-lt"/>
              </a:rPr>
              <a:t>[14]</a:t>
            </a:r>
            <a:r>
              <a:rPr lang="sr-Latn-CS" sz="3600" kern="1200" dirty="0" smtClean="0">
                <a:solidFill>
                  <a:schemeClr val="tx1"/>
                </a:solidFill>
                <a:effectLst/>
                <a:latin typeface="+mn-lt"/>
              </a:rPr>
              <a:t>.</a:t>
            </a:r>
            <a:endParaRPr lang="sr-Latn-CS" sz="3600" dirty="0" smtClean="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sr-Latn-CS"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sr-Latn-CS"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sr-Latn-CS" sz="3600" i="1" kern="1200" dirty="0" smtClean="0">
                <a:solidFill>
                  <a:schemeClr val="tx1"/>
                </a:solidFill>
                <a:effectLst/>
                <a:latin typeface="+mn-lt"/>
              </a:rPr>
              <a:t>Reference:</a:t>
            </a:r>
            <a:endParaRPr lang="sr-Latn-CS" sz="3600" kern="1200" baseline="3000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b="1" i="1" u="sng"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[14]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"Hertel protiv Švajcarske", </a:t>
            </a:r>
            <a:r>
              <a:rPr lang="sr-Latn-CS" dirty="0" smtClean="0"/>
              <a:t>59/1997/843/1049</a:t>
            </a:r>
            <a:r>
              <a:rPr lang="sr-Latn-CS" sz="1200" kern="1200" dirty="0" smtClean="0">
                <a:solidFill>
                  <a:schemeClr val="tx1"/>
                </a:solidFill>
                <a:effectLst/>
                <a:latin typeface="+mn-lt"/>
              </a:rPr>
              <a:t>, 25. avgusta 1998. godine.</a:t>
            </a:r>
            <a:r>
              <a:rPr lang="sr-Latn-CS" dirty="0" smtClean="0"/>
              <a:t> </a:t>
            </a:r>
            <a:r>
              <a:rPr lang="sr-Latn-CS" sz="1200" kern="1200" dirty="0" smtClean="0">
                <a:solidFill>
                  <a:schemeClr val="tx1"/>
                </a:solidFill>
                <a:effectLst/>
                <a:latin typeface="+mn-lt"/>
              </a:rPr>
              <a:t>Jeremy </a:t>
            </a:r>
            <a:r>
              <a:rPr lang="sr-Latn-CS" sz="1200" kern="1200" dirty="0" smtClean="0">
                <a:solidFill>
                  <a:schemeClr val="tx1"/>
                </a:solidFill>
                <a:effectLst/>
                <a:latin typeface="+mn-lt"/>
              </a:rPr>
              <a:t>McBride, op cit., str. 24-25. </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[15] </a:t>
            </a:r>
            <a:r>
              <a:rPr lang="sr-Latn-CS" sz="1200" kern="1200" baseline="0" dirty="0" smtClean="0">
                <a:solidFill>
                  <a:schemeClr val="tx1"/>
                </a:solidFill>
                <a:effectLst/>
                <a:latin typeface="+mn-lt"/>
              </a:rPr>
              <a:t>Uzun protiv Nemačke, </a:t>
            </a:r>
            <a:r>
              <a:rPr lang="sr-Latn-CS" sz="1200" kern="1200" baseline="0" dirty="0" smtClean="0">
                <a:solidFill>
                  <a:schemeClr val="tx1"/>
                </a:solidFill>
                <a:effectLst/>
                <a:latin typeface="+mn-lt"/>
              </a:rPr>
              <a:t>podnesak </a:t>
            </a:r>
            <a:r>
              <a:rPr lang="sr-Latn-CS" sz="1200" kern="1200" baseline="0" dirty="0" smtClean="0">
                <a:solidFill>
                  <a:schemeClr val="tx1"/>
                </a:solidFill>
                <a:effectLst/>
                <a:latin typeface="+mn-lt"/>
              </a:rPr>
              <a:t>br. 35623/05 od 2.septembra 2010. godine; </a:t>
            </a:r>
            <a:r>
              <a:rPr lang="sr-Latn-CS" sz="1200" kern="1200" baseline="0" dirty="0" smtClean="0">
                <a:solidFill>
                  <a:schemeClr val="tx1"/>
                </a:solidFill>
                <a:effectLst/>
                <a:latin typeface="+mn-lt"/>
              </a:rPr>
              <a:t>videti </a:t>
            </a:r>
            <a:r>
              <a:rPr lang="sr-Latn-CS" sz="1200" kern="1200" baseline="0" dirty="0" smtClean="0">
                <a:solidFill>
                  <a:schemeClr val="tx1"/>
                </a:solidFill>
                <a:effectLst/>
                <a:latin typeface="+mn-lt"/>
              </a:rPr>
              <a:t>i Evropski sud za ljudska prava, Jedinica za štampu, Zaštita ličnih podataka, Informativni list - Zaštita ličnih podataka, novembar 2016, http://www.echr.coe.int/Documents/FS_Data_ENG.pdf (posljednji pristup 5. januara 2017. godine).</a:t>
            </a:r>
          </a:p>
          <a:p>
            <a:r>
              <a:rPr lang="sr-Latn-CS" sz="1200" kern="1200" baseline="30000" dirty="0" smtClean="0">
                <a:solidFill>
                  <a:schemeClr val="tx1"/>
                </a:solidFill>
                <a:effectLst/>
                <a:latin typeface="+mn-lt"/>
              </a:rPr>
              <a:t>[16]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“Sunday times </a:t>
            </a:r>
            <a:r>
              <a:rPr lang="sr-Latn-CS" sz="1200" kern="1200" dirty="0" smtClean="0">
                <a:solidFill>
                  <a:schemeClr val="tx1"/>
                </a:solidFill>
                <a:effectLst/>
                <a:latin typeface="+mn-lt"/>
              </a:rPr>
              <a:t>protiv Velike Britanije“,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a:t>
            </a:r>
            <a:r>
              <a:rPr lang="sr-Latn-CS" sz="1200" kern="1200" dirty="0" smtClean="0">
                <a:solidFill>
                  <a:schemeClr val="tx1"/>
                </a:solidFill>
                <a:effectLst/>
                <a:latin typeface="+mn-lt"/>
              </a:rPr>
              <a:t>videti </a:t>
            </a:r>
            <a:r>
              <a:rPr lang="sr-Latn-CS" sz="1200" kern="1200" dirty="0" smtClean="0">
                <a:solidFill>
                  <a:schemeClr val="tx1"/>
                </a:solidFill>
                <a:effectLst/>
                <a:latin typeface="+mn-lt"/>
              </a:rPr>
              <a:t>takođe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"Goodvin protiv </a:t>
            </a:r>
            <a:r>
              <a:rPr lang="sr-Latn-CS" sz="1200" kern="1200" dirty="0" smtClean="0">
                <a:solidFill>
                  <a:schemeClr val="tx1"/>
                </a:solidFill>
                <a:effectLst/>
                <a:latin typeface="+mn-lt"/>
              </a:rPr>
              <a:t>Velike Britanije", podnesak </a:t>
            </a:r>
            <a:r>
              <a:rPr lang="sr-Latn-CS" sz="1200" kern="1200" dirty="0" smtClean="0">
                <a:solidFill>
                  <a:schemeClr val="tx1"/>
                </a:solidFill>
                <a:effectLst/>
                <a:latin typeface="+mn-lt"/>
              </a:rPr>
              <a:t>br. 17488/90, 27. marta 1996. godine, §40.</a:t>
            </a: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baseline="30000" dirty="0" smtClean="0">
                <a:solidFill>
                  <a:schemeClr val="tx1"/>
                </a:solidFill>
                <a:effectLst/>
                <a:latin typeface="+mn-lt"/>
              </a:rPr>
              <a:t>[17]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videti sudski predmet </a:t>
            </a:r>
            <a:r>
              <a:rPr lang="sr-Latn-CS" sz="1200" i="1" kern="1200" dirty="0" smtClean="0">
                <a:solidFill>
                  <a:schemeClr val="tx1"/>
                </a:solidFill>
                <a:effectLst/>
                <a:latin typeface="+mn-lt"/>
              </a:rPr>
              <a:t>Digital Rights Ireland i Seitlinger</a:t>
            </a:r>
            <a:r>
              <a:rPr lang="sr-Latn-CS" dirty="0" smtClean="0"/>
              <a:t> </a:t>
            </a:r>
            <a:r>
              <a:rPr lang="sr-Latn-CS" sz="1200" i="1" kern="1200" dirty="0" smtClean="0">
                <a:solidFill>
                  <a:schemeClr val="tx1"/>
                </a:solidFill>
                <a:effectLst/>
                <a:latin typeface="+mn-lt"/>
              </a:rPr>
              <a:t>e.a.</a:t>
            </a:r>
            <a:r>
              <a:rPr lang="sr-Latn-CS" sz="1200" kern="1200" dirty="0" smtClean="0">
                <a:solidFill>
                  <a:schemeClr val="tx1"/>
                </a:solidFill>
                <a:effectLst/>
                <a:latin typeface="+mn-lt"/>
              </a:rPr>
              <a:t>, </a:t>
            </a:r>
            <a:r>
              <a:rPr lang="sr-Latn-CS" sz="1200" kern="1200" dirty="0" smtClean="0">
                <a:solidFill>
                  <a:schemeClr val="tx1"/>
                </a:solidFill>
                <a:effectLst/>
                <a:latin typeface="+mn-lt"/>
              </a:rPr>
              <a:t>zajednički </a:t>
            </a:r>
            <a:r>
              <a:rPr lang="sr-Latn-CS" sz="1200" kern="1200" dirty="0" smtClean="0">
                <a:solidFill>
                  <a:schemeClr val="tx1"/>
                </a:solidFill>
                <a:effectLst/>
                <a:latin typeface="+mn-lt"/>
              </a:rPr>
              <a:t>predmeti C-293/12 i C-594/12, 8. aprila 2014. godine, §40. </a:t>
            </a:r>
            <a:endParaRPr lang="sr-Latn-CS" sz="1200" kern="1200" baseline="300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baseline="30000" dirty="0" smtClean="0">
                <a:solidFill>
                  <a:schemeClr val="tx1"/>
                </a:solidFill>
                <a:effectLst/>
                <a:latin typeface="+mn-lt"/>
              </a:rPr>
              <a:t>[18]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a:t>
            </a:r>
            <a:r>
              <a:rPr lang="sr-Latn-CS" dirty="0" smtClean="0"/>
              <a:t>Üner protiv Holandije", </a:t>
            </a:r>
            <a:r>
              <a:rPr lang="sr-Latn-CS" dirty="0" smtClean="0"/>
              <a:t>podnesak </a:t>
            </a:r>
            <a:r>
              <a:rPr lang="sr-Latn-CS" dirty="0" smtClean="0"/>
              <a:t>br. 46410/99,  18. oktobra 2006. godine.</a:t>
            </a:r>
            <a:endParaRPr lang="sr-Latn-CS" sz="1200" kern="1200" dirty="0" smtClean="0">
              <a:solidFill>
                <a:schemeClr val="tx1"/>
              </a:solidFill>
              <a:effectLst/>
              <a:latin typeface="+mn-lt"/>
              <a:ea typeface="+mn-ea"/>
              <a:cs typeface="+mn-cs"/>
            </a:endParaRPr>
          </a:p>
          <a:p>
            <a:r>
              <a:rPr lang="sr-Latn-CS" sz="1200" kern="1200" baseline="30000" dirty="0" smtClean="0">
                <a:solidFill>
                  <a:schemeClr val="tx1"/>
                </a:solidFill>
                <a:effectLst/>
                <a:latin typeface="+mn-lt"/>
              </a:rPr>
              <a:t>[19] </a:t>
            </a:r>
            <a:r>
              <a:rPr lang="pl-PL" sz="1200" kern="1200" dirty="0" smtClean="0">
                <a:solidFill>
                  <a:schemeClr val="tx1"/>
                </a:solidFill>
                <a:effectLst/>
                <a:latin typeface="+mn-lt"/>
              </a:rPr>
              <a:t>Evropski sud za ljudska prava</a:t>
            </a:r>
            <a:r>
              <a:rPr lang="sr-Latn-CS" sz="1200" i="1" kern="1200" dirty="0" smtClean="0">
                <a:solidFill>
                  <a:schemeClr val="tx1"/>
                </a:solidFill>
                <a:effectLst/>
                <a:latin typeface="+mn-lt"/>
              </a:rPr>
              <a:t>,</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predmet </a:t>
            </a:r>
            <a:r>
              <a:rPr lang="sr-Latn-CS" sz="1200" i="1" kern="1200" dirty="0" smtClean="0">
                <a:solidFill>
                  <a:schemeClr val="tx1"/>
                </a:solidFill>
                <a:effectLst/>
                <a:latin typeface="+mn-lt"/>
              </a:rPr>
              <a:t>“</a:t>
            </a:r>
            <a:r>
              <a:rPr lang="sr-Latn-CS" sz="1200" i="0" kern="1200" dirty="0" smtClean="0">
                <a:solidFill>
                  <a:schemeClr val="tx1"/>
                </a:solidFill>
                <a:effectLst/>
                <a:latin typeface="+mn-lt"/>
              </a:rPr>
              <a:t>De Haes i Gijsels</a:t>
            </a:r>
            <a:r>
              <a:rPr lang="sr-Latn-CS" dirty="0" smtClean="0"/>
              <a:t> </a:t>
            </a:r>
            <a:r>
              <a:rPr lang="sr-Latn-CS" sz="1200" kern="1200" dirty="0" smtClean="0">
                <a:solidFill>
                  <a:schemeClr val="tx1"/>
                </a:solidFill>
                <a:effectLst/>
                <a:latin typeface="+mn-lt"/>
              </a:rPr>
              <a:t>protiv Belgije”, </a:t>
            </a:r>
            <a:r>
              <a:rPr lang="sr-Latn-CS" dirty="0" smtClean="0"/>
              <a:t>podnesak </a:t>
            </a:r>
            <a:r>
              <a:rPr lang="sr-Latn-CS" dirty="0" smtClean="0"/>
              <a:t>br. 19983/92, </a:t>
            </a:r>
            <a:r>
              <a:rPr lang="sr-Latn-CS" sz="1200" kern="1200" dirty="0" smtClean="0">
                <a:solidFill>
                  <a:schemeClr val="tx1"/>
                </a:solidFill>
                <a:effectLst/>
                <a:latin typeface="+mn-lt"/>
              </a:rPr>
              <a:t>24. februara 1997. godine;</a:t>
            </a:r>
            <a:r>
              <a:rPr lang="sr-Latn-CS" dirty="0" smtClean="0"/>
              <a:t> </a:t>
            </a:r>
            <a:r>
              <a:rPr lang="pl-PL" sz="1200" kern="1200" dirty="0" smtClean="0">
                <a:solidFill>
                  <a:schemeClr val="tx1"/>
                </a:solidFill>
                <a:effectLst/>
                <a:latin typeface="+mn-lt"/>
              </a:rPr>
              <a:t>Evropski sud za ljudska prava</a:t>
            </a:r>
            <a:r>
              <a:rPr lang="sr-Latn-CS" sz="1200" i="1" kern="1200" dirty="0" smtClean="0">
                <a:solidFill>
                  <a:schemeClr val="tx1"/>
                </a:solidFill>
                <a:effectLst/>
                <a:latin typeface="+mn-lt"/>
              </a:rPr>
              <a:t>, </a:t>
            </a:r>
            <a:r>
              <a:rPr lang="sr-Latn-CS" sz="1200" i="1" kern="1200" dirty="0" smtClean="0">
                <a:solidFill>
                  <a:schemeClr val="tx1"/>
                </a:solidFill>
                <a:effectLst/>
                <a:latin typeface="+mn-lt"/>
              </a:rPr>
              <a:t>predmet </a:t>
            </a:r>
            <a:r>
              <a:rPr lang="sr-Latn-CS" sz="1200" kern="1200" dirty="0" smtClean="0">
                <a:solidFill>
                  <a:schemeClr val="tx1"/>
                </a:solidFill>
                <a:effectLst/>
                <a:latin typeface="+mn-lt"/>
              </a:rPr>
              <a:t>“</a:t>
            </a:r>
            <a:r>
              <a:rPr lang="sr-Latn-CS" sz="1200" i="0" kern="1200" dirty="0" smtClean="0">
                <a:solidFill>
                  <a:schemeClr val="tx1"/>
                </a:solidFill>
                <a:effectLst/>
                <a:latin typeface="+mn-lt"/>
              </a:rPr>
              <a:t>Oberschlick protiv Austrije </a:t>
            </a:r>
            <a:r>
              <a:rPr lang="sr-Latn-CS" sz="1200" kern="1200" dirty="0" smtClean="0">
                <a:solidFill>
                  <a:schemeClr val="tx1"/>
                </a:solidFill>
                <a:effectLst/>
                <a:latin typeface="+mn-lt"/>
              </a:rPr>
              <a:t>(br.2)”, </a:t>
            </a:r>
            <a:r>
              <a:rPr lang="sr-Latn-CS" dirty="0" smtClean="0"/>
              <a:t>podnesak </a:t>
            </a:r>
            <a:r>
              <a:rPr lang="sr-Latn-CS" dirty="0" smtClean="0"/>
              <a:t>br. 20834/92, 1.</a:t>
            </a:r>
            <a:r>
              <a:rPr lang="sr-Latn-CS" sz="1200" kern="1200" dirty="0" smtClean="0">
                <a:solidFill>
                  <a:schemeClr val="tx1"/>
                </a:solidFill>
                <a:effectLst/>
                <a:latin typeface="+mn-lt"/>
              </a:rPr>
              <a:t> jula 1997. godine</a:t>
            </a:r>
          </a:p>
          <a:p>
            <a:r>
              <a:rPr lang="sr-Latn-CS" sz="1200" kern="1200" baseline="30000" dirty="0" smtClean="0">
                <a:solidFill>
                  <a:schemeClr val="tx1"/>
                </a:solidFill>
                <a:effectLst/>
                <a:latin typeface="+mn-lt"/>
              </a:rPr>
              <a:t>[20] </a:t>
            </a:r>
            <a:r>
              <a:rPr lang="sr-Latn-CS" sz="1200" kern="1200" baseline="0" dirty="0" smtClean="0">
                <a:solidFill>
                  <a:schemeClr val="tx1"/>
                </a:solidFill>
                <a:effectLst/>
                <a:latin typeface="+mn-lt"/>
              </a:rPr>
              <a:t>Videti, na primer, </a:t>
            </a:r>
            <a:r>
              <a:rPr lang="pl-PL" sz="1200" kern="1200" baseline="0" dirty="0" smtClean="0">
                <a:solidFill>
                  <a:schemeClr val="tx1"/>
                </a:solidFill>
                <a:effectLst/>
                <a:latin typeface="+mn-lt"/>
              </a:rPr>
              <a:t>Evropski sud za ljudska prava</a:t>
            </a:r>
            <a:r>
              <a:rPr lang="sr-Latn-CS" sz="1200" kern="1200" baseline="0" dirty="0" smtClean="0">
                <a:solidFill>
                  <a:schemeClr val="tx1"/>
                </a:solidFill>
                <a:effectLst/>
                <a:latin typeface="+mn-lt"/>
              </a:rPr>
              <a:t>, </a:t>
            </a:r>
            <a:r>
              <a:rPr lang="sr-Latn-CS" sz="1200" kern="1200" baseline="0" dirty="0" smtClean="0">
                <a:solidFill>
                  <a:schemeClr val="tx1"/>
                </a:solidFill>
                <a:effectLst/>
                <a:latin typeface="+mn-lt"/>
              </a:rPr>
              <a:t>predmet "DL protiv Bugarske", </a:t>
            </a:r>
            <a:r>
              <a:rPr lang="sr-Latn-CS" sz="1200" kern="1200" baseline="0" dirty="0" smtClean="0">
                <a:solidFill>
                  <a:schemeClr val="tx1"/>
                </a:solidFill>
                <a:effectLst/>
                <a:latin typeface="+mn-lt"/>
              </a:rPr>
              <a:t>podnesak </a:t>
            </a:r>
            <a:r>
              <a:rPr lang="sr-Latn-CS" sz="1200" kern="1200" baseline="0" dirty="0" smtClean="0">
                <a:solidFill>
                  <a:schemeClr val="tx1"/>
                </a:solidFill>
                <a:effectLst/>
                <a:latin typeface="+mn-lt"/>
              </a:rPr>
              <a:t>br.7472/14, 19. maja 2016. godine, §105; videti takođe </a:t>
            </a:r>
            <a:r>
              <a:rPr lang="sr-Latn-CS" sz="1200" kern="1200" dirty="0" smtClean="0">
                <a:solidFill>
                  <a:schemeClr val="tx1"/>
                </a:solidFill>
                <a:effectLst/>
                <a:latin typeface="+mn-lt"/>
              </a:rPr>
              <a:t>Radna grupa za zaštitu podataka, član 29., Mišljenje 01/2014 o primeni koncepata nužnosti i srazmernosti i zaštite podataka u okviru sektora za sprovođene zakona (WP 211),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3.26.</a:t>
            </a:r>
          </a:p>
          <a:p>
            <a:r>
              <a:rPr lang="sr-Latn-CS" sz="1200" kern="1200" baseline="30000" dirty="0" smtClean="0">
                <a:solidFill>
                  <a:schemeClr val="tx1"/>
                </a:solidFill>
                <a:effectLst/>
                <a:latin typeface="+mn-lt"/>
              </a:rPr>
              <a:t>[21] </a:t>
            </a:r>
            <a:r>
              <a:rPr lang="sr-Latn-CS" sz="1200" kern="1200" dirty="0" smtClean="0">
                <a:solidFill>
                  <a:schemeClr val="tx1"/>
                </a:solidFill>
                <a:effectLst/>
                <a:latin typeface="+mn-lt"/>
              </a:rPr>
              <a:t>Za ovo pitanje i prethodno videti Radna grupa za zaštitu podataka, član 29., Mišljenje 01/2014 o primeni koncepata nužnosti i srazmernosti i zaštite podataka u okviru sektora za sprovođene zakona (WP 211),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3.26.</a:t>
            </a:r>
          </a:p>
          <a:p>
            <a:r>
              <a:rPr lang="sr-Latn-CS" sz="1200" kern="1200" baseline="30000" dirty="0" smtClean="0">
                <a:solidFill>
                  <a:schemeClr val="tx1"/>
                </a:solidFill>
                <a:effectLst/>
                <a:latin typeface="+mn-lt"/>
              </a:rPr>
              <a:t>[22] </a:t>
            </a:r>
            <a:r>
              <a:rPr lang="sr-Latn-CS" sz="1200" kern="1200" dirty="0" smtClean="0">
                <a:solidFill>
                  <a:schemeClr val="tx1"/>
                </a:solidFill>
                <a:effectLst/>
                <a:latin typeface="+mn-lt"/>
              </a:rPr>
              <a:t>Po ovom pitanju i prethodnom </a:t>
            </a:r>
            <a:r>
              <a:rPr lang="sr-Latn-CS" sz="1200" kern="1200" dirty="0" smtClean="0">
                <a:solidFill>
                  <a:schemeClr val="tx1"/>
                </a:solidFill>
                <a:effectLst/>
                <a:latin typeface="+mn-lt"/>
              </a:rPr>
              <a:t>pogledajte, </a:t>
            </a:r>
            <a:r>
              <a:rPr lang="sr-Latn-CS" sz="1200" kern="1200" dirty="0" smtClean="0">
                <a:solidFill>
                  <a:schemeClr val="tx1"/>
                </a:solidFill>
                <a:effectLst/>
                <a:latin typeface="+mn-lt"/>
              </a:rPr>
              <a:t>na primer,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"Cremieuk protiv Francuske", 25. februara 1993. godine, </a:t>
            </a:r>
            <a:r>
              <a:rPr lang="sr-Latn-CS" sz="1200" kern="1200" dirty="0" smtClean="0">
                <a:solidFill>
                  <a:schemeClr val="tx1"/>
                </a:solidFill>
                <a:effectLst/>
                <a:latin typeface="+mn-lt"/>
              </a:rPr>
              <a:t>podnesci </a:t>
            </a:r>
            <a:r>
              <a:rPr lang="sr-Latn-CS" sz="1200" kern="1200" dirty="0" smtClean="0">
                <a:solidFill>
                  <a:schemeClr val="tx1"/>
                </a:solidFill>
                <a:effectLst/>
                <a:latin typeface="+mn-lt"/>
              </a:rPr>
              <a:t>br. 11471/85, A256-B, § 40.</a:t>
            </a:r>
          </a:p>
          <a:p>
            <a:r>
              <a:rPr lang="sr-Latn-CS" sz="1200" kern="1200" baseline="30000" dirty="0" smtClean="0">
                <a:solidFill>
                  <a:schemeClr val="tx1"/>
                </a:solidFill>
                <a:effectLst/>
                <a:latin typeface="+mn-lt"/>
              </a:rPr>
              <a:t>[23 ] </a:t>
            </a:r>
            <a:r>
              <a:rPr lang="sr-Latn-CS" sz="1200" kern="1200" dirty="0" smtClean="0">
                <a:solidFill>
                  <a:schemeClr val="tx1"/>
                </a:solidFill>
                <a:effectLst/>
                <a:latin typeface="+mn-lt"/>
              </a:rPr>
              <a:t>Jeremy McBride, op cit, str. 26.</a:t>
            </a: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baseline="30000" dirty="0" smtClean="0">
                <a:solidFill>
                  <a:schemeClr val="tx1"/>
                </a:solidFill>
                <a:effectLst/>
                <a:latin typeface="+mn-lt"/>
              </a:rPr>
              <a:t>[24] </a:t>
            </a:r>
            <a:r>
              <a:rPr lang="sr-Latn-CS" sz="1200" kern="1200" dirty="0" smtClean="0">
                <a:solidFill>
                  <a:schemeClr val="tx1"/>
                </a:solidFill>
                <a:effectLst/>
                <a:latin typeface="+mn-lt"/>
              </a:rPr>
              <a:t>Za primenu ovog načela na nivou EU videti npr. Presudu Tribunala za državnu službu Evropske unije (prvi dom), slučaj "V. protiv Evropskog parlamenta", 5. jula 2011. godine, predmet F-46/09, § 139, dostupan na </a:t>
            </a:r>
            <a:r>
              <a:rPr lang="sr-Latn-CS" sz="1200" u="sng" kern="1200" dirty="0" smtClean="0">
                <a:solidFill>
                  <a:schemeClr val="tx1"/>
                </a:solidFill>
                <a:effectLst/>
                <a:latin typeface="+mn-lt"/>
                <a:hlinkClick r:id="rId3"/>
              </a:rPr>
              <a:t>http://curia.europa.eu/juris/liste.jsf?language=en&amp;num=F-46/09</a:t>
            </a:r>
            <a:r>
              <a:rPr lang="sr-Latn-CS" sz="1200" kern="1200" dirty="0" smtClean="0">
                <a:solidFill>
                  <a:schemeClr val="tx1"/>
                </a:solidFill>
                <a:effectLst/>
                <a:latin typeface="+mn-lt"/>
              </a:rPr>
              <a:t> (poslednji pristup 5. januara 2017. godine).</a:t>
            </a:r>
          </a:p>
          <a:p>
            <a:r>
              <a:rPr lang="sr-Latn-CS" sz="1200" kern="1200" baseline="30000" dirty="0" smtClean="0">
                <a:solidFill>
                  <a:schemeClr val="tx1"/>
                </a:solidFill>
                <a:effectLst/>
                <a:latin typeface="+mn-lt"/>
              </a:rPr>
              <a:t>[25] </a:t>
            </a:r>
            <a:r>
              <a:rPr lang="pl-PL" sz="1200" i="0" kern="1200" dirty="0" smtClean="0">
                <a:solidFill>
                  <a:schemeClr val="tx1"/>
                </a:solidFill>
                <a:effectLst/>
                <a:latin typeface="+mn-lt"/>
              </a:rPr>
              <a:t>Evropski sud za ljudska prava</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predmet "Goodvin protiv Ujedinjenog Kraljevstva"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17488/90, 27. marta 1996. godine, §42.</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b="1"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b="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135</a:t>
            </a:fld>
            <a:endParaRPr lang="sr-Latn-CS">
              <a:cs typeface="Arial" charset="0"/>
            </a:endParaRPr>
          </a:p>
        </p:txBody>
      </p:sp>
    </p:spTree>
    <p:extLst>
      <p:ext uri="{BB962C8B-B14F-4D97-AF65-F5344CB8AC3E}">
        <p14:creationId xmlns:p14="http://schemas.microsoft.com/office/powerpoint/2010/main" val="21597849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2 - Ograničeno je odgovarajućim (što podrazumeva adekvatna i delotvorna)</a:t>
            </a:r>
            <a:r>
              <a:rPr lang="sr-Latn-CS" sz="1200" i="0" kern="1200" baseline="30000" dirty="0" smtClean="0">
                <a:solidFill>
                  <a:srgbClr val="00B050"/>
                </a:solidFill>
                <a:effectLst/>
                <a:latin typeface="+mn-lt"/>
              </a:rPr>
              <a:t> [26] </a:t>
            </a:r>
            <a:r>
              <a:rPr lang="sr-Latn-CS" sz="1200" b="1" kern="1200" baseline="0" dirty="0" smtClean="0">
                <a:solidFill>
                  <a:schemeClr val="tx1"/>
                </a:solidFill>
                <a:effectLst/>
                <a:latin typeface="+mn-lt"/>
              </a:rPr>
              <a:t>ograničenjima.</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b="1" kern="1200" baseline="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sr-Latn-CS" sz="6500" kern="1200" dirty="0" smtClean="0">
                <a:solidFill>
                  <a:schemeClr val="tx1"/>
                </a:solidFill>
                <a:latin typeface="+mn-lt"/>
              </a:rPr>
              <a:t>Ograničenja su mere koje "čine mogućim"</a:t>
            </a:r>
            <a:r>
              <a:rPr lang="sr-Latn-CS" sz="6500" kern="1200" baseline="30000" dirty="0" smtClean="0">
                <a:solidFill>
                  <a:schemeClr val="tx1"/>
                </a:solidFill>
                <a:latin typeface="+mn-lt"/>
              </a:rPr>
              <a:t>[27] </a:t>
            </a:r>
            <a:r>
              <a:rPr lang="sr-Latn-CS" sz="6500" kern="1200" dirty="0" smtClean="0">
                <a:solidFill>
                  <a:schemeClr val="tx1"/>
                </a:solidFill>
                <a:latin typeface="+mn-lt"/>
              </a:rPr>
              <a:t> poštovanje prava koje je u pitanju</a:t>
            </a:r>
            <a:r>
              <a:rPr lang="sr-Latn-CS" sz="6500" kern="1200" baseline="30000" dirty="0" smtClean="0">
                <a:solidFill>
                  <a:schemeClr val="tx1"/>
                </a:solidFill>
                <a:latin typeface="+mn-lt"/>
              </a:rPr>
              <a:t>[26 §55]</a:t>
            </a:r>
            <a:r>
              <a:rPr lang="sr-Latn-CS" sz="6500" kern="1200" dirty="0" smtClean="0">
                <a:solidFill>
                  <a:schemeClr val="tx1"/>
                </a:solidFill>
                <a:latin typeface="+mn-lt"/>
              </a:rPr>
              <a:t>, a takođe čine mogućim i poštovanje srazmernosti - a u globalnijem pogledu i svih zahteva za ograničavanje slobode, kako bi se izbegla proizvoljna ograničenja</a:t>
            </a:r>
            <a:r>
              <a:rPr lang="sr-Latn-CS" sz="6500" kern="1200" baseline="30000" dirty="0" smtClean="0">
                <a:solidFill>
                  <a:schemeClr val="tx1"/>
                </a:solidFill>
                <a:latin typeface="+mn-lt"/>
              </a:rPr>
              <a:t>[27]</a:t>
            </a:r>
            <a:r>
              <a:rPr lang="sr-Latn-CS" sz="6500" kern="1200" dirty="0" smtClean="0">
                <a:solidFill>
                  <a:schemeClr val="tx1"/>
                </a:solidFill>
                <a:latin typeface="+mn-lt"/>
              </a:rPr>
              <a:t>. </a:t>
            </a:r>
          </a:p>
          <a:p>
            <a:pPr marL="0" marR="0" lvl="2" indent="0" algn="l" defTabSz="457200" rtl="0" eaLnBrk="1" fontAlgn="base" latinLnBrk="0" hangingPunct="1">
              <a:lnSpc>
                <a:spcPct val="100000"/>
              </a:lnSpc>
              <a:spcBef>
                <a:spcPct val="0"/>
              </a:spcBef>
              <a:spcAft>
                <a:spcPct val="0"/>
              </a:spcAft>
              <a:buClrTx/>
              <a:buSzTx/>
              <a:buFontTx/>
              <a:buNone/>
              <a:tabLst/>
              <a:defRPr/>
            </a:pPr>
            <a:endParaRPr lang="sr-Latn-CS" sz="6500" kern="12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sr-Latn-CS" sz="6500" kern="1200" dirty="0" smtClean="0">
                <a:solidFill>
                  <a:schemeClr val="tx1"/>
                </a:solidFill>
                <a:latin typeface="+mn-lt"/>
              </a:rPr>
              <a:t>Ograničenja mogu da se koriste kako bi se obezbedila ekvivalentna zaštita tamo gde test neophodnosti ili test srazmernosti pokazuju slabosti, ili gde </a:t>
            </a:r>
            <a:r>
              <a:rPr lang="sr-Latn-CS" sz="6500" dirty="0" smtClean="0"/>
              <a:t>su garancije koje su predviđene opštim zakonom neizvodljive u određenim okolnostima</a:t>
            </a:r>
            <a:r>
              <a:rPr lang="sr-Latn-CS" sz="6500" kern="1200" baseline="30000" dirty="0" smtClean="0">
                <a:solidFill>
                  <a:schemeClr val="tx1"/>
                </a:solidFill>
                <a:latin typeface="+mn-lt"/>
              </a:rPr>
              <a:t>[26 §55]</a:t>
            </a:r>
            <a:r>
              <a:rPr lang="sr-Latn-CS" sz="6500" dirty="0" smtClean="0"/>
              <a:t>. Na primer, zakon bi mogao da zabrani prikupljanje i drugu obradu osetljivih podataka (kao što su podaci koji se odnose na rasno poreklo ili verska ubeđenja), ako nije apsolutno neophodan u svrhu određene istrage (ovu zabranu je preporučio Odbor ministara Saveta Evrope u svojoj Preporuci 87 (15) koja se odnosi na dosijee policije</a:t>
            </a:r>
            <a:r>
              <a:rPr lang="sr-Latn-CS" sz="6500" kern="1200" baseline="30000" dirty="0" smtClean="0">
                <a:solidFill>
                  <a:schemeClr val="tx1"/>
                </a:solidFill>
                <a:latin typeface="+mn-lt"/>
              </a:rPr>
              <a:t>[28]</a:t>
            </a:r>
            <a:r>
              <a:rPr lang="sr-Latn-CS" sz="6500" dirty="0" smtClean="0"/>
              <a:t>), ali je to skoro nemoguće da se poštuje tamo gde se javni podaci automatski prikupljaju na društvenim mrežama (pošto korisnici interneta često objavljuju takve vrste informacija, što se lako ne može izbeći primenom LEA automatskih alata).</a:t>
            </a:r>
          </a:p>
          <a:p>
            <a:pPr marL="0" marR="0" lvl="2" indent="0" algn="l" defTabSz="457200" rtl="0" eaLnBrk="1" fontAlgn="base" latinLnBrk="0" hangingPunct="1">
              <a:lnSpc>
                <a:spcPct val="100000"/>
              </a:lnSpc>
              <a:spcBef>
                <a:spcPct val="0"/>
              </a:spcBef>
              <a:spcAft>
                <a:spcPct val="0"/>
              </a:spcAft>
              <a:buClrTx/>
              <a:buSzTx/>
              <a:buFontTx/>
              <a:buNone/>
              <a:tabLst/>
              <a:defRPr/>
            </a:pPr>
            <a:endParaRPr lang="sr-Latn-CS" sz="6500" kern="12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sr-Latn-CS" sz="6500" kern="1200" dirty="0" smtClean="0">
                <a:solidFill>
                  <a:schemeClr val="tx1"/>
                </a:solidFill>
                <a:latin typeface="+mn-lt"/>
              </a:rPr>
              <a:t>Ograničenja se sastoje uglavnom od dve vrste mera: (1) postavljanje granica mešanja (tj. ovde, ovlašćenja), koje moraju da budu jasno naznačene u zakonu (vidi sl. 29), i (2) izvršne i kontrolne mere koje osiguravaju da se poštuju granice (i generalno zahteve legitimnog cilja, neophodnosti i srazmernosti.</a:t>
            </a:r>
          </a:p>
          <a:p>
            <a:pPr marL="0" marR="0" lvl="2" indent="0" algn="l" defTabSz="457200" rtl="0" eaLnBrk="1" fontAlgn="base" latinLnBrk="0" hangingPunct="1">
              <a:lnSpc>
                <a:spcPct val="100000"/>
              </a:lnSpc>
              <a:spcBef>
                <a:spcPct val="0"/>
              </a:spcBef>
              <a:spcAft>
                <a:spcPct val="0"/>
              </a:spcAft>
              <a:buClrTx/>
              <a:buSzTx/>
              <a:buFontTx/>
              <a:buNone/>
              <a:tabLst/>
              <a:defRPr/>
            </a:pPr>
            <a:endParaRPr lang="sr-Latn-CS" sz="6500" kern="120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i="1" kern="1200" dirty="0" smtClean="0">
                <a:solidFill>
                  <a:schemeClr val="tx1"/>
                </a:solidFill>
                <a:effectLst/>
                <a:latin typeface="+mn-lt"/>
              </a:rPr>
              <a:t>Reference:</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[26] </a:t>
            </a:r>
            <a:r>
              <a:rPr lang="pl-PL" sz="1200" i="0" kern="1200" dirty="0" smtClean="0">
                <a:solidFill>
                  <a:schemeClr val="tx1"/>
                </a:solidFill>
                <a:effectLst/>
                <a:latin typeface="+mn-lt"/>
              </a:rPr>
              <a:t>Evropski sud za ljudska prava</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predmet </a:t>
            </a:r>
            <a:r>
              <a:rPr lang="sr-Latn-CS" sz="1200" b="0" kern="1200" dirty="0" smtClean="0">
                <a:solidFill>
                  <a:schemeClr val="tx1"/>
                </a:solidFill>
                <a:effectLst/>
                <a:latin typeface="+mn-lt"/>
              </a:rPr>
              <a:t>“</a:t>
            </a:r>
            <a:r>
              <a:rPr lang="sr-Latn-CS" sz="1200" i="0" kern="1200" dirty="0" smtClean="0">
                <a:solidFill>
                  <a:schemeClr val="tx1"/>
                </a:solidFill>
                <a:effectLst/>
                <a:latin typeface="+mn-lt"/>
              </a:rPr>
              <a:t>Klass</a:t>
            </a:r>
            <a:r>
              <a:rPr lang="sr-Latn-CS" sz="1200" kern="1200" dirty="0" smtClean="0">
                <a:solidFill>
                  <a:schemeClr val="tx1"/>
                </a:solidFill>
                <a:effectLst/>
                <a:latin typeface="+mn-lt"/>
              </a:rPr>
              <a:t> i drugi protiv Nemačke”,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5029/71, presuda od 6. septembra 1978. godine, Serija A, br.28, §§ 50 </a:t>
            </a:r>
            <a:r>
              <a:rPr lang="sr-Latn-CS" sz="1200" i="1" kern="1200" dirty="0" smtClean="0">
                <a:solidFill>
                  <a:schemeClr val="tx1"/>
                </a:solidFill>
                <a:effectLst/>
                <a:latin typeface="+mn-lt"/>
              </a:rPr>
              <a:t>et seq</a:t>
            </a:r>
            <a:r>
              <a:rPr lang="sr-Latn-CS" sz="1200" kern="1200" dirty="0" smtClean="0">
                <a:solidFill>
                  <a:schemeClr val="tx1"/>
                </a:solidFill>
                <a:effectLst/>
                <a:latin typeface="+mn-lt"/>
              </a:rPr>
              <a:t>.</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b="0" kern="1200" baseline="30000" dirty="0" smtClean="0">
                <a:solidFill>
                  <a:schemeClr val="tx1"/>
                </a:solidFill>
                <a:effectLst/>
                <a:latin typeface="+mn-lt"/>
              </a:rPr>
              <a:t>[27] </a:t>
            </a:r>
            <a:r>
              <a:rPr lang="sr-Latn-CS" sz="1200" b="0" kern="1200" dirty="0" smtClean="0">
                <a:solidFill>
                  <a:schemeClr val="tx1"/>
                </a:solidFill>
                <a:effectLst/>
                <a:latin typeface="+mn-lt"/>
              </a:rPr>
              <a:t>Videti na primer </a:t>
            </a:r>
            <a:r>
              <a:rPr lang="pl-PL" sz="1200" b="0" kern="1200" dirty="0" smtClean="0">
                <a:solidFill>
                  <a:schemeClr val="tx1"/>
                </a:solidFill>
                <a:effectLst/>
                <a:latin typeface="+mn-lt"/>
              </a:rPr>
              <a:t>Evropski sud za ljudska prava</a:t>
            </a:r>
            <a:r>
              <a:rPr lang="sr-Latn-CS" sz="1200" b="0" kern="1200" dirty="0" smtClean="0">
                <a:solidFill>
                  <a:schemeClr val="tx1"/>
                </a:solidFill>
                <a:effectLst/>
                <a:latin typeface="+mn-lt"/>
              </a:rPr>
              <a:t>, </a:t>
            </a:r>
            <a:r>
              <a:rPr lang="sr-Latn-CS" sz="1200" b="0" kern="1200" dirty="0" smtClean="0">
                <a:solidFill>
                  <a:schemeClr val="tx1"/>
                </a:solidFill>
                <a:effectLst/>
                <a:latin typeface="+mn-lt"/>
              </a:rPr>
              <a:t>predmet “Marckx protiv Belgije”, </a:t>
            </a:r>
            <a:r>
              <a:rPr lang="sr-Latn-CS" sz="1200" b="0" kern="1200" dirty="0" smtClean="0">
                <a:solidFill>
                  <a:schemeClr val="tx1"/>
                </a:solidFill>
                <a:effectLst/>
                <a:latin typeface="+mn-lt"/>
              </a:rPr>
              <a:t>podnesak </a:t>
            </a:r>
            <a:r>
              <a:rPr lang="sr-Latn-CS" sz="1200" b="0" kern="1200" dirty="0" smtClean="0">
                <a:solidFill>
                  <a:schemeClr val="tx1"/>
                </a:solidFill>
                <a:effectLst/>
                <a:latin typeface="+mn-lt"/>
              </a:rPr>
              <a:t>br. 6833/74, 13. juna 1979. godine, §31.</a:t>
            </a: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[28] </a:t>
            </a:r>
            <a:r>
              <a:rPr lang="sr-Latn-CS" sz="1200" kern="1200" baseline="0" dirty="0" smtClean="0">
                <a:solidFill>
                  <a:schemeClr val="tx1"/>
                </a:solidFill>
                <a:effectLst/>
                <a:latin typeface="+mn-lt"/>
              </a:rPr>
              <a:t>Preporuka (87) 15 Odbora ministara Saveta Evrope regulišu upotrebu ličnih podataka u policijskom sektoru, https://search.coe.int/cm/Pages/result_details.aspx?ObjectID=09000016804e7a3c (poslednji pristup 5. januara 2017. godine).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136</a:t>
            </a:fld>
            <a:endParaRPr lang="sr-Latn-CS">
              <a:cs typeface="Arial" charset="0"/>
            </a:endParaRPr>
          </a:p>
        </p:txBody>
      </p:sp>
    </p:spTree>
    <p:extLst>
      <p:ext uri="{BB962C8B-B14F-4D97-AF65-F5344CB8AC3E}">
        <p14:creationId xmlns:p14="http://schemas.microsoft.com/office/powerpoint/2010/main" val="10392309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0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2. Ograničeno odgovarajućim ograničenjima (nastavak)</a:t>
            </a:r>
            <a:endParaRPr lang="sr-Latn-CS" sz="1200" b="0" dirty="0" smtClean="0"/>
          </a:p>
          <a:p>
            <a:pPr marL="0" marR="0" lvl="3" indent="0" algn="l" defTabSz="457200" rtl="0" eaLnBrk="1" fontAlgn="base" latinLnBrk="0" hangingPunct="1">
              <a:lnSpc>
                <a:spcPct val="100000"/>
              </a:lnSpc>
              <a:spcBef>
                <a:spcPct val="0"/>
              </a:spcBef>
              <a:spcAft>
                <a:spcPct val="0"/>
              </a:spcAft>
              <a:buClrTx/>
              <a:buSzTx/>
              <a:buFontTx/>
              <a:buNone/>
              <a:tabLst/>
              <a:defRPr/>
            </a:pPr>
            <a:endParaRPr lang="sr-Latn-CS" sz="1200" b="1"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(1) Ograničenja moraju obuhvatiti mešanje i ova ograničenja ili granice moraju biti jasno precizirane u zakonskim odredbama (kao što se vidi na slajdu 29)</a:t>
            </a:r>
            <a:r>
              <a:rPr lang="sr-Latn-CS" sz="1200" i="0" kern="1200" baseline="30000" dirty="0" smtClean="0">
                <a:solidFill>
                  <a:srgbClr val="00B050"/>
                </a:solidFill>
                <a:effectLst/>
                <a:latin typeface="+mn-lt"/>
              </a:rPr>
              <a:t>[26] [29]</a:t>
            </a:r>
            <a:r>
              <a:rPr lang="sr-Latn-CS" sz="1200" kern="1200" dirty="0" smtClean="0">
                <a:solidFill>
                  <a:schemeClr val="tx1"/>
                </a:solidFill>
                <a:effectLst/>
                <a:latin typeface="+mn-lt"/>
              </a:rPr>
              <a:t>: granice mešanja moraju da budu jasno naznačene u zakonu. Ove granice moraju, između ostalog, da uključuju (pogotovo ako je cilj koji se želi javna bezbednost) sledeće:</a:t>
            </a:r>
          </a:p>
          <a:p>
            <a:pPr marL="0" marR="0" lvl="3"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sr-Latn-CS" sz="1200" kern="1200" dirty="0" smtClean="0">
                <a:solidFill>
                  <a:schemeClr val="tx1"/>
                </a:solidFill>
                <a:effectLst/>
                <a:latin typeface="+mn-lt"/>
              </a:rPr>
              <a:t>Slučajeve u kojima se ovakva mera može odvijati</a:t>
            </a:r>
            <a:r>
              <a:rPr lang="sr-Latn-CS" sz="1200" b="0" baseline="30000" dirty="0" smtClean="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sr-Latn-CS" sz="1200" b="0" baseline="30000" dirty="0" smtClean="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sr-Latn-CS" sz="1200" dirty="0" smtClean="0"/>
              <a:t>Osnovi </a:t>
            </a:r>
            <a:r>
              <a:rPr lang="sr-Latn-CS" sz="1200" dirty="0" smtClean="0"/>
              <a:t>potrebni za izdavanje naredbe za mere koje predstavljaju mešanje.</a:t>
            </a:r>
            <a:r>
              <a:rPr lang="sr-Latn-CS" sz="1200" b="0" baseline="30000" dirty="0" smtClean="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sr-Latn-CS" sz="1200" b="0" baseline="30000" dirty="0" smtClean="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sr-Latn-CS" sz="1200" kern="1200" dirty="0" smtClean="0">
                <a:solidFill>
                  <a:schemeClr val="tx1"/>
                </a:solidFill>
                <a:effectLst/>
                <a:latin typeface="+mn-lt"/>
              </a:rPr>
              <a:t>Trajanje takve mere</a:t>
            </a:r>
            <a:r>
              <a:rPr lang="sr-Latn-CS" sz="1200" b="0" baseline="30000" dirty="0" smtClean="0"/>
              <a:t>[25]</a:t>
            </a:r>
            <a:r>
              <a:rPr lang="sr-Latn-CS" sz="1200" kern="1200" dirty="0" smtClean="0">
                <a:solidFill>
                  <a:schemeClr val="tx1"/>
                </a:solidFill>
                <a:effectLst/>
                <a:latin typeface="+mn-lt"/>
              </a:rPr>
              <a:t>: na primer, vremenski rokovi u vezi sa hitnim čuvanjem računarskih podataka (član 16. Budipeštanske </a:t>
            </a:r>
            <a:r>
              <a:rPr lang="sr-Latn-CS" sz="1200" kern="1200" dirty="0" smtClean="0">
                <a:solidFill>
                  <a:schemeClr val="tx1"/>
                </a:solidFill>
                <a:effectLst/>
                <a:latin typeface="+mn-lt"/>
              </a:rPr>
              <a:t>konvencije</a:t>
            </a:r>
            <a:r>
              <a:rPr lang="sr-Latn-CS" sz="1200" kern="1200" dirty="0" smtClean="0">
                <a:solidFill>
                  <a:schemeClr val="tx1"/>
                </a:solidFill>
                <a:effectLst/>
                <a:latin typeface="+mn-lt"/>
              </a:rPr>
              <a:t>) - videti slajd br. 9 trenutne lekcije). </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sr-Latn-CS" sz="1200" kern="1200" baseline="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sr-Latn-CS" sz="1200" kern="1200" dirty="0" smtClean="0">
                <a:solidFill>
                  <a:schemeClr val="tx1"/>
                </a:solidFill>
                <a:effectLst/>
                <a:latin typeface="+mn-lt"/>
              </a:rPr>
              <a:t>Obim ovlašćenja LEA</a:t>
            </a:r>
            <a:r>
              <a:rPr lang="sr-Latn-CS" sz="1200" i="0" kern="1200" baseline="30000" dirty="0" smtClean="0">
                <a:solidFill>
                  <a:srgbClr val="00B050"/>
                </a:solidFill>
                <a:effectLst/>
                <a:latin typeface="+mn-lt"/>
              </a:rPr>
              <a:t>[26] </a:t>
            </a:r>
            <a:r>
              <a:rPr lang="sr-Latn-CS" sz="1200" i="0" kern="1200" baseline="0" dirty="0" smtClean="0">
                <a:solidFill>
                  <a:srgbClr val="00B050"/>
                </a:solidFill>
                <a:effectLst/>
                <a:latin typeface="+mn-lt"/>
              </a:rPr>
              <a:t>i način izvođenja:</a:t>
            </a:r>
            <a:r>
              <a:rPr lang="sr-Latn-CS" sz="1200" i="0" kern="1200" baseline="30000" dirty="0" smtClean="0">
                <a:solidFill>
                  <a:srgbClr val="00B050"/>
                </a:solidFill>
                <a:effectLst/>
                <a:latin typeface="+mn-lt"/>
              </a:rPr>
              <a:t>[30] </a:t>
            </a:r>
            <a:r>
              <a:rPr lang="sr-Latn-CS" sz="1200" kern="1200" dirty="0" smtClean="0">
                <a:solidFill>
                  <a:schemeClr val="tx1"/>
                </a:solidFill>
                <a:effectLst/>
                <a:latin typeface="+mn-lt"/>
              </a:rPr>
              <a:t>na primer, izvršenje naredbe mora da navede prirodu i obim potrebnih podataka u skladu sa članom 18. Budimpeštanske Konvencije (videti slajd 11 tekuće lekcije), i presretanje komunikacija dozvoljeno je samo </a:t>
            </a:r>
            <a:r>
              <a:rPr lang="sr-Latn-CS" dirty="0" smtClean="0">
                <a:solidFill>
                  <a:srgbClr val="FF0000"/>
                </a:solidFill>
              </a:rPr>
              <a:t>prema uslovima Konvencije, u vezi s nizom teškihh krivičnih dela koja se utvrđuju nacionalnim zakonima (videti slajd  21 </a:t>
            </a:r>
            <a:r>
              <a:rPr lang="sr-Latn-CS" sz="1200" kern="1200" baseline="0" dirty="0" smtClean="0">
                <a:solidFill>
                  <a:schemeClr val="tx1"/>
                </a:solidFill>
                <a:effectLst/>
                <a:latin typeface="+mn-lt"/>
              </a:rPr>
              <a:t>tekuće lekcije</a:t>
            </a:r>
            <a:r>
              <a:rPr lang="sr-Latn-CS" dirty="0" smtClean="0">
                <a:solidFill>
                  <a:srgbClr val="FF0000"/>
                </a:solidFill>
              </a:rPr>
              <a:t>). J</a:t>
            </a:r>
            <a:r>
              <a:rPr lang="sr-Latn-CS" sz="1200" kern="1200" baseline="0" dirty="0" smtClean="0">
                <a:solidFill>
                  <a:schemeClr val="tx1"/>
                </a:solidFill>
                <a:effectLst/>
                <a:latin typeface="+mn-lt"/>
              </a:rPr>
              <a:t>oš jedan primer je zahtev za </a:t>
            </a:r>
            <a:r>
              <a:rPr lang="sr-Latn-CS" sz="1200" kern="1200" dirty="0" smtClean="0">
                <a:solidFill>
                  <a:schemeClr val="tx1"/>
                </a:solidFill>
                <a:effectLst/>
                <a:latin typeface="+mn-lt"/>
              </a:rPr>
              <a:t>dobijanje dozvole od nezavisnog organa</a:t>
            </a:r>
            <a:r>
              <a:rPr lang="sr-Latn-CS" sz="1200" i="0" kern="1200" baseline="30000" dirty="0" smtClean="0">
                <a:solidFill>
                  <a:srgbClr val="00B050"/>
                </a:solidFill>
                <a:effectLst/>
                <a:latin typeface="+mn-lt"/>
              </a:rPr>
              <a:t>[29]</a:t>
            </a:r>
            <a:r>
              <a:rPr lang="sr-Latn-CS" sz="1200" kern="1200" dirty="0" smtClean="0">
                <a:solidFill>
                  <a:schemeClr val="tx1"/>
                </a:solidFill>
                <a:effectLst/>
                <a:latin typeface="+mn-lt"/>
              </a:rPr>
              <a:t>, koji bi u </a:t>
            </a:r>
            <a:r>
              <a:rPr lang="sr-Latn-CS" sz="1200" kern="1200" dirty="0" smtClean="0">
                <a:solidFill>
                  <a:schemeClr val="tx1"/>
                </a:solidFill>
                <a:effectLst/>
                <a:latin typeface="+mn-lt"/>
              </a:rPr>
              <a:t>načelu </a:t>
            </a:r>
            <a:r>
              <a:rPr lang="sr-Latn-CS" sz="1200" kern="1200" dirty="0" smtClean="0">
                <a:solidFill>
                  <a:schemeClr val="tx1"/>
                </a:solidFill>
                <a:effectLst/>
                <a:latin typeface="+mn-lt"/>
              </a:rPr>
              <a:t>trebalo da bude sudija iz pravosuđa "</a:t>
            </a:r>
            <a:r>
              <a:rPr lang="sr-Latn-CS" sz="1200" i="1" kern="1200" dirty="0" smtClean="0">
                <a:solidFill>
                  <a:schemeClr val="tx1"/>
                </a:solidFill>
                <a:effectLst/>
                <a:latin typeface="+mn-lt"/>
              </a:rPr>
              <a:t>barem u krajnjoj nuždi</a:t>
            </a:r>
            <a:r>
              <a:rPr lang="sr-Latn-CS" sz="1200" kern="1200" dirty="0" smtClean="0">
                <a:solidFill>
                  <a:schemeClr val="tx1"/>
                </a:solidFill>
                <a:effectLst/>
                <a:latin typeface="+mn-lt"/>
              </a:rPr>
              <a:t>"</a:t>
            </a:r>
            <a:r>
              <a:rPr lang="sr-Latn-CS" sz="1200" i="0" kern="1200" baseline="30000" dirty="0" smtClean="0">
                <a:solidFill>
                  <a:srgbClr val="00B050"/>
                </a:solidFill>
                <a:effectLst/>
                <a:latin typeface="+mn-lt"/>
              </a:rPr>
              <a:t>[26§55] </a:t>
            </a:r>
            <a:r>
              <a:rPr lang="sr-Latn-CS" sz="1200" kern="1200" dirty="0" smtClean="0">
                <a:solidFill>
                  <a:schemeClr val="tx1"/>
                </a:solidFill>
                <a:effectLst/>
                <a:latin typeface="+mn-lt"/>
              </a:rPr>
              <a:t>(pošto </a:t>
            </a:r>
            <a:r>
              <a:rPr lang="sr-Latn-CS" dirty="0" smtClean="0"/>
              <a:t>sudska kontrola nudi "najbolje garancije za nezavisnost , nepristrasnost i pravilnu proceduru”</a:t>
            </a:r>
            <a:r>
              <a:rPr lang="sr-Latn-CS" sz="1200" i="0" kern="1200" baseline="30000" dirty="0" smtClean="0">
                <a:solidFill>
                  <a:srgbClr val="00B050"/>
                </a:solidFill>
                <a:effectLst/>
                <a:latin typeface="+mn-lt"/>
              </a:rPr>
              <a:t>[26§55]</a:t>
            </a:r>
            <a:r>
              <a:rPr lang="sr-Latn-CS" sz="1200" kern="1200" dirty="0" smtClean="0">
                <a:solidFill>
                  <a:schemeClr val="tx1"/>
                </a:solidFill>
                <a:effectLst/>
                <a:latin typeface="+mn-lt"/>
              </a:rPr>
              <a:t>), u oblastima "</a:t>
            </a:r>
            <a:r>
              <a:rPr lang="sr-Latn-CS" sz="1200" i="1" kern="1200" dirty="0" smtClean="0">
                <a:solidFill>
                  <a:schemeClr val="tx1"/>
                </a:solidFill>
                <a:effectLst/>
                <a:latin typeface="+mn-lt"/>
              </a:rPr>
              <a:t>gde je potencijalna zloupotreba tako jednostavna u pojedinačnim slučajevima i imala bi (...) štetne posledice za demokratsko društvo u celini</a:t>
            </a:r>
            <a:r>
              <a:rPr lang="sr-Latn-CS" sz="1200" kern="1200" dirty="0" smtClean="0">
                <a:solidFill>
                  <a:schemeClr val="tx1"/>
                </a:solidFill>
                <a:effectLst/>
                <a:latin typeface="+mn-lt"/>
              </a:rPr>
              <a:t>"</a:t>
            </a:r>
            <a:r>
              <a:rPr lang="sr-Latn-CS" sz="1200" i="0" kern="1200" baseline="30000" dirty="0" smtClean="0">
                <a:solidFill>
                  <a:srgbClr val="00B050"/>
                </a:solidFill>
                <a:effectLst/>
                <a:latin typeface="+mn-lt"/>
              </a:rPr>
              <a:t>[26] </a:t>
            </a:r>
            <a:r>
              <a:rPr lang="sr-Latn-CS" sz="1200" kern="1200" dirty="0" smtClean="0">
                <a:solidFill>
                  <a:schemeClr val="tx1"/>
                </a:solidFill>
                <a:effectLst/>
                <a:latin typeface="+mn-lt"/>
              </a:rPr>
              <a:t>(što je generalno slučaj kada je mešanje organizovano u policijske svrhe).</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sr-Latn-CS" sz="1200" kern="1200" baseline="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sr-Latn-CS" sz="1200" kern="1200" baseline="0" dirty="0" smtClean="0">
                <a:solidFill>
                  <a:schemeClr val="tx1"/>
                </a:solidFill>
                <a:effectLst/>
                <a:latin typeface="+mn-lt"/>
              </a:rPr>
              <a:t>Uticaj mere takođe može biti ublažen: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sr-Latn-CS" sz="1200" kern="1200" baseline="0" dirty="0" smtClean="0">
                <a:solidFill>
                  <a:schemeClr val="tx1"/>
                </a:solidFill>
                <a:effectLst/>
                <a:latin typeface="+mn-lt"/>
              </a:rPr>
              <a:t>Na primer, ograničenje koja se sprovodi može biti pretraživanje drugih dokaza od elektronskih, ili bar za elektronske dokaze koji imaju različite izvore. Zaista, krivična presuda lica samo na osnovu </a:t>
            </a:r>
            <a:r>
              <a:rPr lang="sr-Latn-CS" sz="1200" kern="1200" baseline="0" dirty="0" smtClean="0">
                <a:solidFill>
                  <a:schemeClr val="tx1"/>
                </a:solidFill>
                <a:effectLst/>
                <a:latin typeface="+mn-lt"/>
              </a:rPr>
              <a:t>automatizovane </a:t>
            </a:r>
            <a:r>
              <a:rPr lang="sr-Latn-CS" sz="1200" kern="1200" baseline="0" dirty="0" smtClean="0">
                <a:solidFill>
                  <a:schemeClr val="tx1"/>
                </a:solidFill>
                <a:effectLst/>
                <a:latin typeface="+mn-lt"/>
              </a:rPr>
              <a:t>obrade ličnih podataka može da izgleda nesrazmerna, imajući u vidu lakoću stvaranja takvih dokaza kako bi oštetili nekoga. Štaviše, ukoliko se primenjuje, zakonodavstvo EU koje se odnosi na zaštitu ličnih podataka zabranjuje kao načelo donošenje odluke koja ima pravne posedice u vezi sa licem ili koja na sličan način značajno utiče na njega i koja se zasniva isključivo na automatskoj obradi podataka , uključujući </a:t>
            </a:r>
            <a:r>
              <a:rPr lang="sr-Latn-CS" sz="1200" kern="1200" baseline="0" dirty="0" smtClean="0">
                <a:solidFill>
                  <a:schemeClr val="tx1"/>
                </a:solidFill>
                <a:effectLst/>
                <a:latin typeface="+mn-lt"/>
              </a:rPr>
              <a:t>profilisanje </a:t>
            </a:r>
            <a:r>
              <a:rPr lang="sr-Latn-CS" sz="1200" kern="1200" baseline="0" dirty="0" smtClean="0">
                <a:solidFill>
                  <a:schemeClr val="tx1"/>
                </a:solidFill>
                <a:effectLst/>
                <a:latin typeface="+mn-lt"/>
              </a:rPr>
              <a:t>(čl. 22 Opšte uredbe o zaštiti podataka primenjivih od 2018; čl. 15 iz ranije Direktive 95/46 / EZ, u malo restriktivan smislu; predlozi za modernizaciju Konvencije o zaštiti podataka Saveta Evrope (Konvencija 108), usvojeni 30. novembra 2012. godine, takođe sadrže slično načelo).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sr-Latn-CS" sz="1200" kern="1200" baseline="0" dirty="0" smtClean="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sr-Latn-CS" sz="1200" kern="1200" baseline="0" dirty="0" smtClean="0">
                <a:solidFill>
                  <a:schemeClr val="tx1"/>
                </a:solidFill>
                <a:effectLst/>
                <a:latin typeface="+mn-lt"/>
              </a:rPr>
              <a:t>Kada se obezbedi uticaj </a:t>
            </a:r>
            <a:r>
              <a:rPr lang="sr-Latn-CS" dirty="0" smtClean="0"/>
              <a:t>ometanja (drugim rečima ovlašćenja ili postupka)</a:t>
            </a:r>
            <a:r>
              <a:rPr lang="sr-Latn-CS" sz="1200" kern="1200" baseline="0" dirty="0" smtClean="0">
                <a:solidFill>
                  <a:schemeClr val="tx1"/>
                </a:solidFill>
                <a:effectLst/>
                <a:latin typeface="+mn-lt"/>
              </a:rPr>
              <a:t> na </a:t>
            </a:r>
            <a:r>
              <a:rPr lang="sr-Latn-CS" sz="1200" kern="1200" baseline="0" dirty="0" smtClean="0">
                <a:solidFill>
                  <a:schemeClr val="tx1"/>
                </a:solidFill>
                <a:effectLst/>
                <a:latin typeface="+mn-lt"/>
              </a:rPr>
              <a:t>ključna osnovna </a:t>
            </a:r>
            <a:r>
              <a:rPr lang="sr-Latn-CS" sz="1200" kern="1200" baseline="0" dirty="0" smtClean="0">
                <a:solidFill>
                  <a:schemeClr val="tx1"/>
                </a:solidFill>
                <a:effectLst/>
                <a:latin typeface="+mn-lt"/>
              </a:rPr>
              <a:t>prava (što podrazumeva uticaj prava koja osiguravaju </a:t>
            </a:r>
            <a:r>
              <a:rPr lang="sr-Latn-CS" dirty="0" smtClean="0"/>
              <a:t>pravilnu primenu prava i drugim javnim interesima, kao što su javna bezbednost i javno zdravlje, interesi žrtava i poštovanje privatnog života),</a:t>
            </a:r>
            <a:r>
              <a:rPr lang="sr-Latn-CS" sz="1200" kern="1200" baseline="0" dirty="0" smtClean="0">
                <a:solidFill>
                  <a:schemeClr val="tx1"/>
                </a:solidFill>
                <a:effectLst/>
                <a:latin typeface="+mn-lt"/>
              </a:rPr>
              <a:t> uticaj na prava drugih strana takođe treba ublažiti </a:t>
            </a:r>
            <a:r>
              <a:rPr lang="sr-Latn-CS" sz="1200" kern="1200" baseline="0" dirty="0" smtClean="0">
                <a:solidFill>
                  <a:schemeClr val="tx1"/>
                </a:solidFill>
                <a:effectLst/>
                <a:latin typeface="+mn-lt"/>
              </a:rPr>
              <a:t>u </a:t>
            </a:r>
            <a:r>
              <a:rPr lang="sr-Latn-CS" dirty="0" smtClean="0"/>
              <a:t>meri </a:t>
            </a:r>
            <a:r>
              <a:rPr lang="sr-Latn-CS" dirty="0" smtClean="0"/>
              <a:t>u kojoj je ovo ublažavanje u skladu sa zaštitom ovih javnih interesa. Ova druga kategorija prava i interesa obuhvata pravo na nesmetan rad potrošačkih usluga, zaštitu od odgovornosti za objavljivanje ili olakšavanje objavljivanja u poglavlju II Budimpeštanske </a:t>
            </a:r>
            <a:r>
              <a:rPr lang="sr-Latn-CS" dirty="0" smtClean="0"/>
              <a:t>konvencije (koja </a:t>
            </a:r>
            <a:r>
              <a:rPr lang="sr-Latn-CS" dirty="0" smtClean="0"/>
              <a:t>reguliše materijalne i procesne mere koje </a:t>
            </a:r>
            <a:r>
              <a:rPr lang="sr-Latn-CS" dirty="0" smtClean="0"/>
              <a:t>j</a:t>
            </a:r>
            <a:r>
              <a:rPr lang="sr-Latn-CS" baseline="0" dirty="0" smtClean="0"/>
              <a:t>e potrebno</a:t>
            </a:r>
            <a:r>
              <a:rPr lang="sr-Latn-CS" dirty="0" smtClean="0"/>
              <a:t> </a:t>
            </a:r>
            <a:r>
              <a:rPr lang="sr-Latn-CS" dirty="0" smtClean="0"/>
              <a:t>preduzeti na nacionalnom nivou) i zaštitu vlasničkih interesa (videti objašnjavajući izveštaj </a:t>
            </a:r>
            <a:r>
              <a:rPr lang="sr-Latn-CS" dirty="0" smtClean="0"/>
              <a:t>uz</a:t>
            </a:r>
            <a:r>
              <a:rPr lang="sr-Latn-CS" baseline="0" dirty="0" smtClean="0"/>
              <a:t> </a:t>
            </a:r>
            <a:r>
              <a:rPr lang="sr-Latn-CS" dirty="0" smtClean="0"/>
              <a:t>Konvenciju </a:t>
            </a:r>
            <a:r>
              <a:rPr lang="sr-Latn-CS" dirty="0" smtClean="0"/>
              <a:t>o visokotehnološkom kriminalu, § 148 - </a:t>
            </a:r>
            <a:r>
              <a:rPr lang="sr-Latn-CS" baseline="30000" dirty="0" smtClean="0"/>
              <a:t>[1] </a:t>
            </a:r>
            <a:r>
              <a:rPr lang="sr-Latn-CS" dirty="0" smtClean="0"/>
              <a:t>i slajd 25 tekuće lekcije).</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sr-Latn-CS"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0" dirty="0" smtClean="0">
                <a:solidFill>
                  <a:schemeClr val="tx1"/>
                </a:solidFill>
                <a:effectLst/>
                <a:latin typeface="+mn-lt"/>
              </a:rPr>
              <a:t>- Pored toga, u vezi s prikupljanjem ličnih podataka, Preporuka  (87) </a:t>
            </a:r>
            <a:r>
              <a:rPr lang="sr-Latn-CS" sz="1200" kern="1200" baseline="0" dirty="0" smtClean="0">
                <a:solidFill>
                  <a:schemeClr val="tx1"/>
                </a:solidFill>
                <a:effectLst/>
                <a:latin typeface="+mn-lt"/>
              </a:rPr>
              <a:t>Komiteta </a:t>
            </a:r>
            <a:r>
              <a:rPr lang="sr-Latn-CS" sz="1200" kern="1200" baseline="0" dirty="0" smtClean="0">
                <a:solidFill>
                  <a:schemeClr val="tx1"/>
                </a:solidFill>
                <a:effectLst/>
                <a:latin typeface="+mn-lt"/>
              </a:rPr>
              <a:t>ministara Saveta Evrope koji reguliše korišćenje ličnih podataka u policijskom sektoru može biti razmatran prilikom određivanja ključnih ograničenja koja treba da se sprovedu. </a:t>
            </a:r>
            <a:r>
              <a:rPr lang="sr-Latn-CS" sz="1200" baseline="30000" dirty="0" smtClean="0"/>
              <a:t>[28]</a:t>
            </a: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i="1" kern="1200" dirty="0" smtClean="0">
                <a:solidFill>
                  <a:schemeClr val="tx1"/>
                </a:solidFill>
                <a:effectLst/>
                <a:latin typeface="+mn-lt"/>
              </a:rPr>
              <a:t>Reference:</a:t>
            </a: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[26] </a:t>
            </a:r>
            <a:r>
              <a:rPr lang="pl-PL" sz="1200" i="0" kern="1200" dirty="0" smtClean="0">
                <a:solidFill>
                  <a:schemeClr val="tx1"/>
                </a:solidFill>
                <a:effectLst/>
                <a:latin typeface="+mn-lt"/>
              </a:rPr>
              <a:t>Evropski sud za ljudska prava</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predmet “</a:t>
            </a:r>
            <a:r>
              <a:rPr lang="sr-Latn-CS" sz="1200" kern="1200" dirty="0" smtClean="0">
                <a:solidFill>
                  <a:schemeClr val="tx1"/>
                </a:solidFill>
                <a:effectLst/>
                <a:latin typeface="+mn-lt"/>
              </a:rPr>
              <a:t>Klass i drugi protive Nemačke”,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5029/71, presuda od 6. septembra 1978. godine, Serija A, br.28, §§ 50 i dalje</a:t>
            </a: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b="0" kern="1200" baseline="30000" dirty="0" smtClean="0">
                <a:solidFill>
                  <a:schemeClr val="tx1"/>
                </a:solidFill>
                <a:effectLst/>
                <a:latin typeface="+mn-lt"/>
              </a:rPr>
              <a:t>[27] </a:t>
            </a:r>
            <a:r>
              <a:rPr lang="sr-Latn-CS" sz="1200" b="0" kern="1200" dirty="0" smtClean="0">
                <a:solidFill>
                  <a:schemeClr val="tx1"/>
                </a:solidFill>
                <a:effectLst/>
                <a:latin typeface="+mn-lt"/>
              </a:rPr>
              <a:t>Videti na primer </a:t>
            </a:r>
            <a:r>
              <a:rPr lang="pl-PL" sz="1200" b="0" kern="1200" dirty="0" smtClean="0">
                <a:solidFill>
                  <a:schemeClr val="tx1"/>
                </a:solidFill>
                <a:effectLst/>
                <a:latin typeface="+mn-lt"/>
              </a:rPr>
              <a:t>Evropski sud za ljudska prava</a:t>
            </a:r>
            <a:r>
              <a:rPr lang="sr-Latn-CS" sz="1200" b="0" kern="1200" dirty="0" smtClean="0">
                <a:solidFill>
                  <a:schemeClr val="tx1"/>
                </a:solidFill>
                <a:effectLst/>
                <a:latin typeface="+mn-lt"/>
              </a:rPr>
              <a:t>, </a:t>
            </a:r>
            <a:r>
              <a:rPr lang="sr-Latn-CS" sz="1200" b="0" kern="1200" dirty="0" smtClean="0">
                <a:solidFill>
                  <a:schemeClr val="tx1"/>
                </a:solidFill>
                <a:effectLst/>
                <a:latin typeface="+mn-lt"/>
              </a:rPr>
              <a:t>predmet “Marckx protiv Belgije”, </a:t>
            </a:r>
            <a:r>
              <a:rPr lang="sr-Latn-CS" sz="1200" b="0" kern="1200" dirty="0" smtClean="0">
                <a:solidFill>
                  <a:schemeClr val="tx1"/>
                </a:solidFill>
                <a:effectLst/>
                <a:latin typeface="+mn-lt"/>
              </a:rPr>
              <a:t>podnesak </a:t>
            </a:r>
            <a:r>
              <a:rPr lang="sr-Latn-CS" sz="1200" b="0" kern="1200" dirty="0" smtClean="0">
                <a:solidFill>
                  <a:schemeClr val="tx1"/>
                </a:solidFill>
                <a:effectLst/>
                <a:latin typeface="+mn-lt"/>
              </a:rPr>
              <a:t>br. 6833/74, 13. juna 1979. godine, §31.</a:t>
            </a: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[28] </a:t>
            </a:r>
            <a:r>
              <a:rPr lang="sr-Latn-CS" sz="1200" kern="1200" baseline="0" dirty="0" smtClean="0">
                <a:solidFill>
                  <a:schemeClr val="tx1"/>
                </a:solidFill>
                <a:effectLst/>
                <a:latin typeface="+mn-lt"/>
              </a:rPr>
              <a:t>Preporuka (87) 15 </a:t>
            </a:r>
            <a:r>
              <a:rPr lang="sr-Latn-CS" sz="1200" kern="1200" baseline="0" dirty="0" smtClean="0">
                <a:solidFill>
                  <a:schemeClr val="tx1"/>
                </a:solidFill>
                <a:effectLst/>
                <a:latin typeface="+mn-lt"/>
              </a:rPr>
              <a:t>Komiteta </a:t>
            </a:r>
            <a:r>
              <a:rPr lang="sr-Latn-CS" sz="1200" kern="1200" baseline="0" dirty="0" smtClean="0">
                <a:solidFill>
                  <a:schemeClr val="tx1"/>
                </a:solidFill>
                <a:effectLst/>
                <a:latin typeface="+mn-lt"/>
              </a:rPr>
              <a:t>ministara Saveta Evrope </a:t>
            </a:r>
            <a:r>
              <a:rPr lang="sr-Latn-CS" sz="1200" kern="1200" baseline="0" dirty="0" smtClean="0">
                <a:solidFill>
                  <a:schemeClr val="tx1"/>
                </a:solidFill>
                <a:effectLst/>
                <a:latin typeface="+mn-lt"/>
              </a:rPr>
              <a:t>reguliše </a:t>
            </a:r>
            <a:r>
              <a:rPr lang="sr-Latn-CS" sz="1200" kern="1200" baseline="0" dirty="0" smtClean="0">
                <a:solidFill>
                  <a:schemeClr val="tx1"/>
                </a:solidFill>
                <a:effectLst/>
                <a:latin typeface="+mn-lt"/>
              </a:rPr>
              <a:t>upotrebu ličnih podataka u policijskom sektoru, https://search.coe.int/cm/Pages/result_details.aspx?ObjectID=09000016804e7a3c (poslednji pristup 5. januara 2017. godine). </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[29] </a:t>
            </a:r>
            <a:r>
              <a:rPr lang="sr-Latn-CS" sz="1200" kern="1200" dirty="0" smtClean="0">
                <a:solidFill>
                  <a:schemeClr val="tx1"/>
                </a:solidFill>
                <a:effectLst/>
                <a:latin typeface="+mn-lt"/>
              </a:rPr>
              <a:t>Radna grupa za zaštitu podataka, član 29., Mišljenje 01/2014 o primeni koncepata nužnosti i srazmernosti i zaštite podataka u okviru sektora za sprovođene zakona (WP 211),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[30]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"LH protiv Letonije",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52019/07) od 29. aprila 2014. godine; videti takođe "</a:t>
            </a:r>
            <a:r>
              <a:rPr lang="sr-Latn-CS" sz="1200" kern="1200" dirty="0" smtClean="0">
                <a:solidFill>
                  <a:schemeClr val="tx1"/>
                </a:solidFill>
                <a:effectLst/>
                <a:latin typeface="+mn-lt"/>
              </a:rPr>
              <a:t>Kennedy </a:t>
            </a:r>
            <a:r>
              <a:rPr lang="sr-Latn-CS" sz="1200" kern="1200" dirty="0" smtClean="0">
                <a:solidFill>
                  <a:schemeClr val="tx1"/>
                </a:solidFill>
                <a:effectLst/>
                <a:latin typeface="+mn-lt"/>
              </a:rPr>
              <a:t>protiv </a:t>
            </a:r>
            <a:r>
              <a:rPr lang="sr-Latn-CS" sz="1200" kern="1200" dirty="0" smtClean="0">
                <a:solidFill>
                  <a:schemeClr val="tx1"/>
                </a:solidFill>
                <a:effectLst/>
                <a:latin typeface="+mn-lt"/>
              </a:rPr>
              <a:t>Velike Britanije", podnesak </a:t>
            </a:r>
            <a:r>
              <a:rPr lang="sr-Latn-CS" sz="1200" kern="1200" dirty="0" smtClean="0">
                <a:solidFill>
                  <a:schemeClr val="tx1"/>
                </a:solidFill>
                <a:effectLst/>
                <a:latin typeface="+mn-lt"/>
              </a:rPr>
              <a:t>br. 26839/05,</a:t>
            </a:r>
            <a:r>
              <a:rPr lang="sr-Latn-CS" dirty="0" smtClean="0"/>
              <a:t> od 18. maja 2010. godine </a:t>
            </a:r>
            <a:r>
              <a:rPr lang="sr-Latn-CS" sz="1200" kern="1200" dirty="0" smtClean="0">
                <a:solidFill>
                  <a:schemeClr val="tx1"/>
                </a:solidFill>
                <a:effectLst/>
                <a:latin typeface="+mn-lt"/>
              </a:rPr>
              <a:t>(konačna presuda 18. avgusta 2010. godine)</a:t>
            </a:r>
            <a:r>
              <a:rPr lang="sr-Latn-CS" dirty="0" smtClean="0"/>
              <a:t>, posebno § 163.</a:t>
            </a: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eaLnBrk="1" hangingPunct="1">
              <a:spcBef>
                <a:spcPct val="0"/>
              </a:spcBef>
            </a:pPr>
            <a:endParaRPr lang="sr-Latn-CS" dirty="0" smtClean="0"/>
          </a:p>
          <a:p>
            <a:pPr eaLnBrk="1" hangingPunct="1">
              <a:spcBef>
                <a:spcPct val="0"/>
              </a:spcBef>
            </a:pPr>
            <a:endParaRPr lang="sr-Latn-CS" dirty="0" smtClean="0"/>
          </a:p>
          <a:p>
            <a:pPr eaLnBrk="1" hangingPunct="1">
              <a:spcBef>
                <a:spcPct val="0"/>
              </a:spcBef>
            </a:pPr>
            <a:endParaRPr lang="sr-Latn-CS" dirty="0" smtClean="0"/>
          </a:p>
          <a:p>
            <a:pPr eaLnBrk="1" hangingPunct="1">
              <a:spcBef>
                <a:spcPct val="0"/>
              </a:spcBef>
            </a:pPr>
            <a:endParaRPr lang="sr-Latn-CS" dirty="0" smtClean="0"/>
          </a:p>
          <a:p>
            <a:pPr eaLnBrk="1" hangingPunct="1">
              <a:spcBef>
                <a:spcPct val="0"/>
              </a:spcBef>
            </a:pPr>
            <a:endParaRPr lang="sr-Latn-C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137</a:t>
            </a:fld>
            <a:endParaRPr lang="sr-Latn-CS">
              <a:cs typeface="Arial" charset="0"/>
            </a:endParaRPr>
          </a:p>
        </p:txBody>
      </p:sp>
    </p:spTree>
    <p:extLst>
      <p:ext uri="{BB962C8B-B14F-4D97-AF65-F5344CB8AC3E}">
        <p14:creationId xmlns:p14="http://schemas.microsoft.com/office/powerpoint/2010/main" val="80197128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(4) Ograničeno odgovarajućim ograničenjima (nastavak)</a:t>
            </a:r>
            <a:endParaRPr lang="sr-Latn-CS" sz="1200" b="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b="0"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b="1" kern="1200" dirty="0" smtClean="0">
                <a:solidFill>
                  <a:schemeClr val="tx1"/>
                </a:solidFill>
                <a:effectLst/>
                <a:latin typeface="+mn-lt"/>
              </a:rPr>
              <a:t>2.</a:t>
            </a:r>
            <a:r>
              <a:rPr lang="sr-Latn-CS" dirty="0" smtClean="0"/>
              <a:t> </a:t>
            </a:r>
            <a:r>
              <a:rPr lang="sr-Latn-CS" sz="1200" b="1" kern="1200" dirty="0" smtClean="0">
                <a:solidFill>
                  <a:schemeClr val="tx1"/>
                </a:solidFill>
                <a:effectLst/>
                <a:latin typeface="+mn-lt"/>
              </a:rPr>
              <a:t>I</a:t>
            </a:r>
            <a:r>
              <a:rPr lang="sr-Latn-CS" sz="1200" b="1" dirty="0" smtClean="0"/>
              <a:t>zvršne i kontrolne mere koje obezbeđuju da se granice (i uopšte</a:t>
            </a:r>
            <a:r>
              <a:rPr lang="sr-Latn-CS" dirty="0" smtClean="0"/>
              <a:t> </a:t>
            </a:r>
            <a:r>
              <a:rPr lang="sr-Latn-CS" sz="1200" b="1" kern="1200" dirty="0" smtClean="0">
                <a:solidFill>
                  <a:schemeClr val="tx1"/>
                </a:solidFill>
                <a:latin typeface="+mn-lt"/>
              </a:rPr>
              <a:t>zahtevi legitimnog cilja, neophodnosti i srazmernosti)</a:t>
            </a:r>
            <a:r>
              <a:rPr lang="sr-Latn-CS" sz="1200" b="1" baseline="0" dirty="0" smtClean="0"/>
              <a:t>) poštuju</a:t>
            </a:r>
            <a:r>
              <a:rPr lang="sr-Latn-CS" sz="1200" b="0" dirty="0" smtClean="0"/>
              <a:t>.</a:t>
            </a:r>
          </a:p>
          <a:p>
            <a:pPr marL="0" marR="0" lvl="3" indent="0" algn="l" defTabSz="457200" rtl="0" eaLnBrk="1" fontAlgn="base" latinLnBrk="0" hangingPunct="1">
              <a:lnSpc>
                <a:spcPct val="100000"/>
              </a:lnSpc>
              <a:spcBef>
                <a:spcPct val="0"/>
              </a:spcBef>
              <a:spcAft>
                <a:spcPct val="0"/>
              </a:spcAft>
              <a:buClrTx/>
              <a:buSzTx/>
              <a:buFontTx/>
              <a:buNone/>
              <a:tabLst/>
              <a:defRPr/>
            </a:pPr>
            <a:endParaRPr lang="sr-Latn-CS" sz="1200" b="0"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Ograničenja mora da sadrže način kako će se poštovanje granice mešanja izvršavati i kontrolisati. M</a:t>
            </a:r>
            <a:r>
              <a:rPr lang="sr-Latn-CS" dirty="0" smtClean="0"/>
              <a:t>ere</a:t>
            </a:r>
            <a:r>
              <a:rPr lang="sr-Latn-CS" sz="1200" b="0" baseline="0" dirty="0" smtClean="0"/>
              <a:t> mogu da budu:</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sr-Latn-CS" sz="1200" b="0" baseline="0" dirty="0" smtClean="0"/>
              <a:t>Tehničke prirode: na primer, </a:t>
            </a:r>
            <a:r>
              <a:rPr lang="sr-Latn-CS" sz="1200" dirty="0" smtClean="0"/>
              <a:t>evidencija o pristupu ili operacijama </a:t>
            </a:r>
            <a:r>
              <a:rPr lang="sr-Latn-CS" sz="1200" baseline="30000" dirty="0" smtClean="0"/>
              <a:t>[31, 32]</a:t>
            </a:r>
            <a:r>
              <a:rPr lang="sr-Latn-CS" sz="1200" dirty="0" smtClean="0"/>
              <a:t>; automatsko brisanje podataka nakon</a:t>
            </a:r>
            <a:r>
              <a:rPr lang="sr-Latn-CS" sz="1200" b="0" baseline="0" dirty="0" smtClean="0"/>
              <a:t> </a:t>
            </a:r>
            <a:r>
              <a:rPr lang="sr-Latn-CS" sz="1200" kern="1200" dirty="0" smtClean="0">
                <a:solidFill>
                  <a:schemeClr val="tx1"/>
                </a:solidFill>
                <a:effectLst/>
                <a:latin typeface="+mn-lt"/>
              </a:rPr>
              <a:t>određenog vremenskog perioda</a:t>
            </a:r>
            <a:r>
              <a:rPr lang="sr-Latn-CS" sz="1200" i="0" kern="1200" baseline="30000" dirty="0" smtClean="0">
                <a:solidFill>
                  <a:srgbClr val="00B050"/>
                </a:solidFill>
                <a:effectLst/>
                <a:latin typeface="+mn-lt"/>
              </a:rPr>
              <a:t>[26]</a:t>
            </a:r>
            <a:r>
              <a:rPr lang="sr-Latn-CS" sz="1200" b="0" baseline="0" dirty="0" smtClean="0"/>
              <a:t>.</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sr-Latn-CS" sz="1200" b="0" baseline="0" dirty="0" smtClean="0"/>
              <a:t>Organizaciono: to može da uključi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sr-Latn-CS" sz="1200" b="0" baseline="0" dirty="0" smtClean="0"/>
              <a:t>uspostavljanje konkretnih organizacijskih i dodelu odgovarajućih ljudskih / tehničkih resursa kako bi se uspostavila i sprovodila takva ograničenja. </a:t>
            </a:r>
            <a:r>
              <a:rPr lang="sr-Latn-CS" sz="1200" dirty="0" smtClean="0"/>
              <a:t>Na primer, postupci brisanja treba da budu podešeni za podatke koji nisu više korisni ili nisu vezani za predmet</a:t>
            </a:r>
            <a:r>
              <a:rPr lang="sr-Latn-CS" sz="1200" baseline="30000" dirty="0" smtClean="0"/>
              <a:t>[31)</a:t>
            </a:r>
            <a:r>
              <a:rPr lang="sr-Latn-CS" sz="1200" dirty="0" smtClean="0"/>
              <a:t>.</a:t>
            </a:r>
            <a:endParaRPr lang="sr-Latn-CS" sz="1200" b="0" baseline="0" dirty="0" smtClean="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sr-Latn-CS" sz="1200" b="0" baseline="0" dirty="0" smtClean="0"/>
              <a:t>To takođe može da podrazumeva afektivnu kontrolu </a:t>
            </a:r>
            <a:r>
              <a:rPr lang="sr-Latn-CS" sz="1200" kern="1200" dirty="0" smtClean="0">
                <a:solidFill>
                  <a:schemeClr val="tx1"/>
                </a:solidFill>
                <a:effectLst/>
                <a:latin typeface="+mn-lt"/>
              </a:rPr>
              <a:t>nezavisnog organa</a:t>
            </a:r>
            <a:r>
              <a:rPr lang="sr-Latn-CS" sz="1200" i="0" kern="1200" baseline="30000" dirty="0" smtClean="0">
                <a:solidFill>
                  <a:srgbClr val="00B050"/>
                </a:solidFill>
                <a:effectLst/>
                <a:latin typeface="+mn-lt"/>
              </a:rPr>
              <a:t>[29]</a:t>
            </a:r>
            <a:r>
              <a:rPr lang="sr-Latn-CS" sz="1200" kern="1200" dirty="0" smtClean="0">
                <a:solidFill>
                  <a:schemeClr val="tx1"/>
                </a:solidFill>
                <a:effectLst/>
                <a:latin typeface="+mn-lt"/>
              </a:rPr>
              <a:t>, koji bi </a:t>
            </a:r>
            <a:r>
              <a:rPr lang="sr-Latn-CS" sz="1200" kern="1200" dirty="0" smtClean="0">
                <a:solidFill>
                  <a:schemeClr val="tx1"/>
                </a:solidFill>
                <a:effectLst/>
                <a:latin typeface="+mn-lt"/>
              </a:rPr>
              <a:t>u</a:t>
            </a:r>
            <a:r>
              <a:rPr lang="sr-Latn-CS" sz="1200" kern="1200" baseline="0" dirty="0" smtClean="0">
                <a:solidFill>
                  <a:schemeClr val="tx1"/>
                </a:solidFill>
                <a:effectLst/>
                <a:latin typeface="+mn-lt"/>
              </a:rPr>
              <a:t> načelu</a:t>
            </a:r>
            <a:r>
              <a:rPr lang="sr-Latn-CS" sz="1200" kern="1200" dirty="0" smtClean="0">
                <a:solidFill>
                  <a:schemeClr val="tx1"/>
                </a:solidFill>
                <a:effectLst/>
                <a:latin typeface="+mn-lt"/>
              </a:rPr>
              <a:t> </a:t>
            </a:r>
            <a:r>
              <a:rPr lang="sr-Latn-CS" sz="1200" kern="1200" dirty="0" smtClean="0">
                <a:solidFill>
                  <a:schemeClr val="tx1"/>
                </a:solidFill>
                <a:effectLst/>
                <a:latin typeface="+mn-lt"/>
              </a:rPr>
              <a:t>trebalo da bude sudija iz pravosuđa, barem u krajnjoj nuždi </a:t>
            </a:r>
            <a:r>
              <a:rPr lang="sr-Latn-CS" sz="1200" kern="1200" baseline="30000" dirty="0" smtClean="0">
                <a:solidFill>
                  <a:schemeClr val="tx1"/>
                </a:solidFill>
                <a:effectLst/>
                <a:latin typeface="+mn-lt"/>
              </a:rPr>
              <a:t>[26§55] </a:t>
            </a:r>
            <a:r>
              <a:rPr lang="sr-Latn-CS" sz="1200" kern="1200" dirty="0" smtClean="0">
                <a:solidFill>
                  <a:schemeClr val="tx1"/>
                </a:solidFill>
                <a:effectLst/>
                <a:latin typeface="+mn-lt"/>
              </a:rPr>
              <a:t>u slučaju da je mera intruzivna (videti predhodni slajd). Ovo bi moglo da podrazumeva preispitavanje na državnom nivou te pravosudne organizacije kako bi se osigurala mogućnost takvog nadzora.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sr-Latn-CS" sz="1200" kern="1200" baseline="0" dirty="0" smtClean="0">
                <a:solidFill>
                  <a:schemeClr val="tx1"/>
                </a:solidFill>
                <a:effectLst/>
                <a:latin typeface="+mn-lt"/>
              </a:rPr>
              <a:t>Među organizacione mere zaštite takođe leže </a:t>
            </a:r>
            <a:r>
              <a:rPr lang="sr-Latn-CS" sz="1200" b="0" baseline="0" dirty="0" smtClean="0"/>
              <a:t>prava pristupa i verifikacije odobrene zainteresovanim licima </a:t>
            </a:r>
            <a:r>
              <a:rPr lang="sr-Latn-CS" sz="1200" b="0" baseline="30000" dirty="0" smtClean="0"/>
              <a:t>[29] [33]</a:t>
            </a:r>
            <a:r>
              <a:rPr lang="sr-Latn-CS" sz="1200" b="0" baseline="0" dirty="0" smtClean="0"/>
              <a:t>, kao i pojašnjenje postupka koji treba pratiti kako bi se ostvarila ta prava </a:t>
            </a:r>
            <a:r>
              <a:rPr lang="sr-Latn-CS" sz="1200" b="0" baseline="30000" dirty="0" smtClean="0"/>
              <a:t>[34] [26§55]</a:t>
            </a:r>
            <a:r>
              <a:rPr lang="sr-Latn-CS" sz="1200" b="0" baseline="0" dirty="0" smtClean="0"/>
              <a:t>, uključujući i pravo na žalbu kada je pravo na pristup je odbijeno </a:t>
            </a:r>
            <a:r>
              <a:rPr lang="sr-Latn-CS" sz="1200" b="0" baseline="30000" dirty="0" smtClean="0"/>
              <a:t>[34] [26§56]</a:t>
            </a:r>
            <a:r>
              <a:rPr lang="sr-Latn-CS" sz="1200" b="0" baseline="0" dirty="0" smtClean="0"/>
              <a:t>. </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sr-Latn-CS" sz="1200" b="0" baseline="0" dirty="0" smtClean="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sr-Latn-CS" sz="1200" b="0" baseline="0" dirty="0" smtClean="0"/>
              <a:t>Finansijski: finansijski resursi koji su posvećeni sprovođenju i primeni ograničenja treba da bude adekvatno snabdeveni.  </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i="1" kern="1200" dirty="0" smtClean="0">
                <a:solidFill>
                  <a:schemeClr val="tx1"/>
                </a:solidFill>
                <a:effectLst/>
                <a:latin typeface="+mn-lt"/>
              </a:rPr>
              <a:t>Reference:</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[26] </a:t>
            </a:r>
            <a:r>
              <a:rPr lang="pl-PL" sz="1200" i="0" kern="1200" dirty="0" smtClean="0">
                <a:solidFill>
                  <a:schemeClr val="tx1"/>
                </a:solidFill>
                <a:effectLst/>
                <a:latin typeface="+mn-lt"/>
              </a:rPr>
              <a:t>Evropski sud za ljudska prava</a:t>
            </a:r>
            <a:r>
              <a:rPr lang="sr-Latn-CS" sz="1200" i="0" kern="1200" dirty="0" smtClean="0">
                <a:solidFill>
                  <a:schemeClr val="tx1"/>
                </a:solidFill>
                <a:effectLst/>
                <a:latin typeface="+mn-lt"/>
              </a:rPr>
              <a:t>, </a:t>
            </a:r>
            <a:r>
              <a:rPr lang="sr-Latn-CS" sz="1200" i="0" kern="1200" dirty="0" smtClean="0">
                <a:solidFill>
                  <a:schemeClr val="tx1"/>
                </a:solidFill>
                <a:effectLst/>
                <a:latin typeface="+mn-lt"/>
              </a:rPr>
              <a:t>predmet </a:t>
            </a:r>
            <a:r>
              <a:rPr lang="sr-Latn-CS" sz="1200" i="1" kern="1200" dirty="0" smtClean="0">
                <a:solidFill>
                  <a:schemeClr val="tx1"/>
                </a:solidFill>
                <a:effectLst/>
                <a:latin typeface="+mn-lt"/>
              </a:rPr>
              <a:t>“</a:t>
            </a:r>
            <a:r>
              <a:rPr lang="sr-Latn-CS" sz="1200" kern="1200" dirty="0" smtClean="0">
                <a:solidFill>
                  <a:schemeClr val="tx1"/>
                </a:solidFill>
                <a:effectLst/>
                <a:latin typeface="+mn-lt"/>
              </a:rPr>
              <a:t>Klass i drugi protive Nemačke”,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5029/71, presuda od 6. septembra 1978. godine, Serija A, br.28, §§ 50 i dalje</a:t>
            </a: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b="0" kern="1200" baseline="30000" dirty="0" smtClean="0">
                <a:solidFill>
                  <a:schemeClr val="tx1"/>
                </a:solidFill>
                <a:effectLst/>
                <a:latin typeface="+mn-lt"/>
              </a:rPr>
              <a:t>[27] </a:t>
            </a:r>
            <a:r>
              <a:rPr lang="sr-Latn-CS" sz="1200" b="0" kern="1200" dirty="0" smtClean="0">
                <a:solidFill>
                  <a:schemeClr val="tx1"/>
                </a:solidFill>
                <a:effectLst/>
                <a:latin typeface="+mn-lt"/>
              </a:rPr>
              <a:t>Videti na primer </a:t>
            </a:r>
            <a:r>
              <a:rPr lang="pl-PL" sz="1200" b="0" kern="1200" dirty="0" smtClean="0">
                <a:solidFill>
                  <a:schemeClr val="tx1"/>
                </a:solidFill>
                <a:effectLst/>
                <a:latin typeface="+mn-lt"/>
              </a:rPr>
              <a:t>Evropski sud za ljudska prava</a:t>
            </a:r>
            <a:r>
              <a:rPr lang="sr-Latn-CS" sz="1200" b="0" kern="1200" dirty="0" smtClean="0">
                <a:solidFill>
                  <a:schemeClr val="tx1"/>
                </a:solidFill>
                <a:effectLst/>
                <a:latin typeface="+mn-lt"/>
              </a:rPr>
              <a:t>, </a:t>
            </a:r>
            <a:r>
              <a:rPr lang="sr-Latn-CS" sz="1200" b="0" kern="1200" dirty="0" smtClean="0">
                <a:solidFill>
                  <a:schemeClr val="tx1"/>
                </a:solidFill>
                <a:effectLst/>
                <a:latin typeface="+mn-lt"/>
              </a:rPr>
              <a:t>predmet “Marckx protiv Belgije”, </a:t>
            </a:r>
            <a:r>
              <a:rPr lang="sr-Latn-CS" sz="1200" b="0" kern="1200" dirty="0" smtClean="0">
                <a:solidFill>
                  <a:schemeClr val="tx1"/>
                </a:solidFill>
                <a:effectLst/>
                <a:latin typeface="+mn-lt"/>
              </a:rPr>
              <a:t>podnesak </a:t>
            </a:r>
            <a:r>
              <a:rPr lang="sr-Latn-CS" sz="1200" b="0" kern="1200" dirty="0" smtClean="0">
                <a:solidFill>
                  <a:schemeClr val="tx1"/>
                </a:solidFill>
                <a:effectLst/>
                <a:latin typeface="+mn-lt"/>
              </a:rPr>
              <a:t>br. 6833/74, 13. juna 1979. godine, §31.</a:t>
            </a:r>
          </a:p>
          <a:p>
            <a:pPr marL="0" marR="0" lvl="3"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[28] </a:t>
            </a:r>
            <a:r>
              <a:rPr lang="sr-Latn-CS" sz="1200" kern="1200" baseline="0" dirty="0" smtClean="0">
                <a:solidFill>
                  <a:schemeClr val="tx1"/>
                </a:solidFill>
                <a:effectLst/>
                <a:latin typeface="+mn-lt"/>
              </a:rPr>
              <a:t>Preporuka (87) </a:t>
            </a:r>
            <a:r>
              <a:rPr lang="sr-Latn-CS" sz="1200" kern="1200" baseline="0" dirty="0" smtClean="0">
                <a:solidFill>
                  <a:schemeClr val="tx1"/>
                </a:solidFill>
                <a:effectLst/>
                <a:latin typeface="+mn-lt"/>
              </a:rPr>
              <a:t>15 Komiteta </a:t>
            </a:r>
            <a:r>
              <a:rPr lang="sr-Latn-CS" sz="1200" kern="1200" baseline="0" dirty="0" smtClean="0">
                <a:solidFill>
                  <a:schemeClr val="tx1"/>
                </a:solidFill>
                <a:effectLst/>
                <a:latin typeface="+mn-lt"/>
              </a:rPr>
              <a:t>ministara Saveta Evrope regulišu upotrebu ličnih podataka u policijskom sektoru, https://search.coe.int/cm/Pages/result_details.aspx?ObjectID=09000016804e7a3c (poslednji pristup 5. januara 2017. godine). </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[29] </a:t>
            </a:r>
            <a:r>
              <a:rPr lang="sr-Latn-CS" sz="1200" kern="1200" dirty="0" smtClean="0">
                <a:solidFill>
                  <a:schemeClr val="tx1"/>
                </a:solidFill>
                <a:effectLst/>
                <a:latin typeface="+mn-lt"/>
              </a:rPr>
              <a:t>Radna grupa za zaštitu podataka, član 29., Mišljenje 01/2014 o primeni koncepata nužnosti i srazmernosti i zaštite podataka u okviru sektora za sprovođene zakona (WP 211),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baseline="30000" dirty="0" smtClean="0">
                <a:solidFill>
                  <a:schemeClr val="tx1"/>
                </a:solidFill>
                <a:effectLst/>
                <a:latin typeface="+mn-lt"/>
              </a:rPr>
              <a:t>[30] </a:t>
            </a:r>
            <a:r>
              <a:rPr lang="pl-PL" sz="1200" kern="1200" baseline="0" dirty="0" smtClean="0">
                <a:solidFill>
                  <a:schemeClr val="tx1"/>
                </a:solidFill>
                <a:effectLst/>
                <a:latin typeface="+mn-lt"/>
              </a:rPr>
              <a:t>Evropski sud za ljudska prava</a:t>
            </a:r>
            <a:r>
              <a:rPr lang="sr-Latn-CS" sz="1200" kern="1200" baseline="0" dirty="0" smtClean="0">
                <a:solidFill>
                  <a:schemeClr val="tx1"/>
                </a:solidFill>
                <a:effectLst/>
                <a:latin typeface="+mn-lt"/>
              </a:rPr>
              <a:t>, </a:t>
            </a:r>
            <a:r>
              <a:rPr lang="sr-Latn-CS" sz="1200" kern="1200" baseline="0" dirty="0" smtClean="0">
                <a:solidFill>
                  <a:schemeClr val="tx1"/>
                </a:solidFill>
                <a:effectLst/>
                <a:latin typeface="+mn-lt"/>
              </a:rPr>
              <a:t>predmet "</a:t>
            </a:r>
            <a:r>
              <a:rPr lang="sr-Latn-CS" sz="1200" kern="1200" dirty="0" smtClean="0">
                <a:solidFill>
                  <a:schemeClr val="tx1"/>
                </a:solidFill>
                <a:effectLst/>
                <a:latin typeface="+mn-lt"/>
              </a:rPr>
              <a:t>LH protiv Letonije",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 52019/07,</a:t>
            </a:r>
            <a:r>
              <a:rPr lang="sr-Latn-CS" dirty="0" smtClean="0"/>
              <a:t> </a:t>
            </a:r>
            <a:r>
              <a:rPr lang="sr-Latn-CS" sz="1200" kern="1200" dirty="0" smtClean="0">
                <a:solidFill>
                  <a:schemeClr val="tx1"/>
                </a:solidFill>
                <a:effectLst/>
                <a:latin typeface="+mn-lt"/>
              </a:rPr>
              <a:t>od 29. aprila 2014. godine;  videti takođe "</a:t>
            </a:r>
            <a:r>
              <a:rPr lang="sr-Latn-CS" sz="1200" kern="1200" dirty="0" smtClean="0">
                <a:solidFill>
                  <a:schemeClr val="tx1"/>
                </a:solidFill>
                <a:effectLst/>
                <a:latin typeface="+mn-lt"/>
              </a:rPr>
              <a:t>Kennedy </a:t>
            </a:r>
            <a:r>
              <a:rPr lang="sr-Latn-CS" sz="1200" kern="1200" dirty="0" smtClean="0">
                <a:solidFill>
                  <a:schemeClr val="tx1"/>
                </a:solidFill>
                <a:effectLst/>
                <a:latin typeface="+mn-lt"/>
              </a:rPr>
              <a:t>protiv </a:t>
            </a:r>
            <a:r>
              <a:rPr lang="sr-Latn-CS" sz="1200" kern="1200" dirty="0" smtClean="0">
                <a:solidFill>
                  <a:schemeClr val="tx1"/>
                </a:solidFill>
                <a:effectLst/>
                <a:latin typeface="+mn-lt"/>
              </a:rPr>
              <a:t>Velike Britanije", podnesak </a:t>
            </a:r>
            <a:r>
              <a:rPr lang="sr-Latn-CS" sz="1200" kern="1200" dirty="0" smtClean="0">
                <a:solidFill>
                  <a:schemeClr val="tx1"/>
                </a:solidFill>
                <a:effectLst/>
                <a:latin typeface="+mn-lt"/>
              </a:rPr>
              <a:t>br. 26839/05, </a:t>
            </a:r>
            <a:r>
              <a:rPr lang="sr-Latn-CS" dirty="0" smtClean="0"/>
              <a:t>od 18. maja 2010. godine </a:t>
            </a:r>
            <a:r>
              <a:rPr lang="sr-Latn-CS" sz="1200" kern="1200" dirty="0" smtClean="0">
                <a:solidFill>
                  <a:schemeClr val="tx1"/>
                </a:solidFill>
                <a:effectLst/>
                <a:latin typeface="+mn-lt"/>
              </a:rPr>
              <a:t>(konačna presuda 18. avgusta 2010. godine)</a:t>
            </a:r>
            <a:r>
              <a:rPr lang="sr-Latn-CS" dirty="0" smtClean="0"/>
              <a:t>, </a:t>
            </a:r>
            <a:r>
              <a:rPr lang="sr-Latn-CS" dirty="0" smtClean="0"/>
              <a:t>posebno </a:t>
            </a:r>
            <a:r>
              <a:rPr lang="sr-Latn-CS" dirty="0" smtClean="0"/>
              <a:t>§ 163.</a:t>
            </a:r>
            <a:endParaRPr lang="sr-Latn-CS" sz="1200" kern="1200" dirty="0" smtClean="0">
              <a:solidFill>
                <a:schemeClr val="tx1"/>
              </a:solidFill>
              <a:effectLst/>
              <a:latin typeface="+mn-lt"/>
              <a:ea typeface="+mn-ea"/>
              <a:cs typeface="+mn-cs"/>
            </a:endParaRPr>
          </a:p>
          <a:p>
            <a:r>
              <a:rPr lang="sr-Latn-CS" sz="1200" kern="1200" baseline="30000" dirty="0" smtClean="0">
                <a:solidFill>
                  <a:schemeClr val="tx1"/>
                </a:solidFill>
                <a:effectLst/>
                <a:latin typeface="+mn-lt"/>
              </a:rPr>
              <a:t>[31] </a:t>
            </a:r>
            <a:r>
              <a:rPr lang="pl-PL" sz="1200" kern="1200" baseline="0" dirty="0" smtClean="0">
                <a:solidFill>
                  <a:schemeClr val="tx1"/>
                </a:solidFill>
                <a:effectLst/>
                <a:latin typeface="+mn-lt"/>
              </a:rPr>
              <a:t>Evropski sud za ljudska prava</a:t>
            </a:r>
            <a:r>
              <a:rPr lang="sr-Latn-CS" sz="1200" kern="1200" baseline="0" dirty="0" smtClean="0">
                <a:solidFill>
                  <a:schemeClr val="tx1"/>
                </a:solidFill>
                <a:effectLst/>
                <a:latin typeface="+mn-lt"/>
              </a:rPr>
              <a:t>, </a:t>
            </a:r>
            <a:r>
              <a:rPr lang="sr-Latn-CS" sz="1200" kern="1200" baseline="0" dirty="0" smtClean="0">
                <a:solidFill>
                  <a:schemeClr val="tx1"/>
                </a:solidFill>
                <a:effectLst/>
                <a:latin typeface="+mn-lt"/>
              </a:rPr>
              <a:t>predmet “</a:t>
            </a:r>
            <a:r>
              <a:rPr lang="sr-Latn-CS" sz="1200" kern="1200" baseline="0" dirty="0" smtClean="0">
                <a:solidFill>
                  <a:schemeClr val="tx1"/>
                </a:solidFill>
                <a:effectLst/>
                <a:latin typeface="+mn-lt"/>
              </a:rPr>
              <a:t>Kennedy protiv Velike Britanije", </a:t>
            </a:r>
            <a:r>
              <a:rPr lang="sr-Latn-CS" sz="1200" kern="1200" dirty="0" smtClean="0">
                <a:solidFill>
                  <a:schemeClr val="tx1"/>
                </a:solidFill>
                <a:effectLst/>
                <a:latin typeface="+mn-lt"/>
              </a:rPr>
              <a:t>podnesak </a:t>
            </a:r>
            <a:r>
              <a:rPr lang="sr-Latn-CS" sz="1200" kern="1200" dirty="0" smtClean="0">
                <a:solidFill>
                  <a:schemeClr val="tx1"/>
                </a:solidFill>
                <a:effectLst/>
                <a:latin typeface="+mn-lt"/>
              </a:rPr>
              <a:t>br.26839/05 od 18. maja 2010. godine (konačna presuda 18. avgusta 2010. godine).</a:t>
            </a:r>
            <a:endParaRPr lang="sr-Latn-CS" sz="1200" kern="1200" baseline="0" dirty="0" smtClean="0">
              <a:solidFill>
                <a:schemeClr val="tx1"/>
              </a:solidFill>
              <a:effectLst/>
              <a:latin typeface="+mn-lt"/>
              <a:ea typeface="+mn-ea"/>
              <a:cs typeface="+mn-cs"/>
            </a:endParaRPr>
          </a:p>
          <a:p>
            <a:r>
              <a:rPr lang="sr-Latn-CS" sz="1200" kern="1200" baseline="30000" dirty="0" smtClean="0">
                <a:solidFill>
                  <a:schemeClr val="tx1"/>
                </a:solidFill>
                <a:effectLst/>
                <a:latin typeface="+mn-lt"/>
              </a:rPr>
              <a:t>[32] </a:t>
            </a:r>
            <a:r>
              <a:rPr lang="pl-PL" sz="1200" kern="1200" baseline="0" dirty="0" smtClean="0">
                <a:solidFill>
                  <a:schemeClr val="tx1"/>
                </a:solidFill>
                <a:effectLst/>
                <a:latin typeface="+mn-lt"/>
              </a:rPr>
              <a:t>Evropski sud za ljudska prava</a:t>
            </a:r>
            <a:r>
              <a:rPr lang="sr-Latn-CS" sz="1200" kern="1200" baseline="0" dirty="0" smtClean="0">
                <a:solidFill>
                  <a:schemeClr val="tx1"/>
                </a:solidFill>
                <a:effectLst/>
                <a:latin typeface="+mn-lt"/>
              </a:rPr>
              <a:t>, </a:t>
            </a:r>
            <a:r>
              <a:rPr lang="sr-Latn-CS" sz="1200" kern="1200" baseline="0" dirty="0" smtClean="0">
                <a:solidFill>
                  <a:schemeClr val="tx1"/>
                </a:solidFill>
                <a:effectLst/>
                <a:latin typeface="+mn-lt"/>
              </a:rPr>
              <a:t>predmet “</a:t>
            </a:r>
            <a:r>
              <a:rPr lang="sr-Latn-CS" sz="1200" b="0" i="0" u="none" strike="noStrike" kern="1200" baseline="0" dirty="0" smtClean="0">
                <a:solidFill>
                  <a:schemeClr val="tx1"/>
                </a:solidFill>
                <a:latin typeface="+mn-lt"/>
              </a:rPr>
              <a:t>R.E.  </a:t>
            </a:r>
            <a:r>
              <a:rPr lang="sr-Latn-CS" sz="1200" b="0" i="0" u="none" strike="noStrike" kern="1200" baseline="0" dirty="0" smtClean="0">
                <a:solidFill>
                  <a:schemeClr val="tx1"/>
                </a:solidFill>
                <a:latin typeface="+mn-lt"/>
              </a:rPr>
              <a:t>protiv Velike Britanije", podnesak </a:t>
            </a:r>
            <a:r>
              <a:rPr lang="sr-Latn-CS" sz="1200" b="0" i="0" u="none" strike="noStrike" kern="1200" baseline="0" dirty="0" smtClean="0">
                <a:solidFill>
                  <a:schemeClr val="tx1"/>
                </a:solidFill>
                <a:latin typeface="+mn-lt"/>
              </a:rPr>
              <a:t>br. 62498/11, od 27. oktobra 2015. godine; predmet “Roman Zakharov protiv Rusije”, od 4. decembra 2015. godine</a:t>
            </a:r>
          </a:p>
          <a:p>
            <a:r>
              <a:rPr lang="sr-Latn-CS" sz="1200" kern="1200" baseline="30000" dirty="0" smtClean="0">
                <a:solidFill>
                  <a:schemeClr val="tx1"/>
                </a:solidFill>
                <a:effectLst/>
                <a:latin typeface="+mn-lt"/>
              </a:rPr>
              <a:t>[33]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“S &amp; Marper protiv </a:t>
            </a:r>
            <a:r>
              <a:rPr lang="sr-Latn-CS" sz="1200" kern="1200" dirty="0" smtClean="0">
                <a:solidFill>
                  <a:schemeClr val="tx1"/>
                </a:solidFill>
                <a:effectLst/>
                <a:latin typeface="+mn-lt"/>
              </a:rPr>
              <a:t>Velike Britanije", </a:t>
            </a:r>
            <a:r>
              <a:rPr lang="sr-Latn-CS" sz="1200" kern="1200" dirty="0" smtClean="0">
                <a:solidFill>
                  <a:schemeClr val="tx1"/>
                </a:solidFill>
                <a:effectLst/>
                <a:latin typeface="+mn-lt"/>
              </a:rPr>
              <a:t>br. 30562/04 i 30566/04, od 4. decembra 2008. godine;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“Klass i drugi protiv Nemačke”,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 55.</a:t>
            </a:r>
          </a:p>
          <a:p>
            <a:r>
              <a:rPr lang="sr-Latn-CS" sz="1200" kern="1200" baseline="30000" dirty="0" smtClean="0">
                <a:solidFill>
                  <a:schemeClr val="tx1"/>
                </a:solidFill>
                <a:effectLst/>
                <a:latin typeface="+mn-lt"/>
              </a:rPr>
              <a:t>[34]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“M.G. protiv </a:t>
            </a:r>
            <a:r>
              <a:rPr lang="sr-Latn-CS" sz="1200" kern="1200" dirty="0" smtClean="0">
                <a:solidFill>
                  <a:schemeClr val="tx1"/>
                </a:solidFill>
                <a:effectLst/>
                <a:latin typeface="+mn-lt"/>
              </a:rPr>
              <a:t>Velike Britanije, podnesak </a:t>
            </a:r>
            <a:r>
              <a:rPr lang="sr-Latn-CS" sz="1200" kern="1200" dirty="0" smtClean="0">
                <a:solidFill>
                  <a:schemeClr val="tx1"/>
                </a:solidFill>
                <a:effectLst/>
                <a:latin typeface="+mn-lt"/>
              </a:rPr>
              <a:t>br.39393/98,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a:t>
            </a:r>
            <a:r>
              <a:rPr lang="pl-PL" sz="1200" kern="1200" dirty="0" smtClean="0">
                <a:solidFill>
                  <a:schemeClr val="tx1"/>
                </a:solidFill>
                <a:effectLst/>
                <a:latin typeface="+mn-lt"/>
              </a:rPr>
              <a:t>Evropski sud za ljudska prava</a:t>
            </a:r>
            <a:r>
              <a:rPr lang="sr-Latn-CS" sz="1200" kern="1200" dirty="0" smtClean="0">
                <a:solidFill>
                  <a:schemeClr val="tx1"/>
                </a:solidFill>
                <a:effectLst/>
                <a:latin typeface="+mn-lt"/>
              </a:rPr>
              <a:t>, </a:t>
            </a:r>
            <a:r>
              <a:rPr lang="sr-Latn-CS" sz="1200" kern="1200" dirty="0" smtClean="0">
                <a:solidFill>
                  <a:schemeClr val="tx1"/>
                </a:solidFill>
                <a:effectLst/>
                <a:latin typeface="+mn-lt"/>
              </a:rPr>
              <a:t>predmet “Klass i drugi protiv Nemačke”, </a:t>
            </a:r>
            <a:r>
              <a:rPr lang="sr-Latn-CS" sz="1200" i="1" kern="1200" dirty="0" smtClean="0">
                <a:solidFill>
                  <a:schemeClr val="tx1"/>
                </a:solidFill>
                <a:effectLst/>
                <a:latin typeface="+mn-lt"/>
              </a:rPr>
              <a:t>op. cit</a:t>
            </a:r>
            <a:r>
              <a:rPr lang="sr-Latn-CS" sz="1200" kern="1200" dirty="0" smtClean="0">
                <a:solidFill>
                  <a:schemeClr val="tx1"/>
                </a:solidFill>
                <a:effectLst/>
                <a:latin typeface="+mn-lt"/>
              </a:rPr>
              <a:t>., §. 56.</a:t>
            </a:r>
            <a:endParaRPr lang="sr-Latn-CS" dirty="0" smtClean="0"/>
          </a:p>
          <a:p>
            <a:pPr eaLnBrk="1" hangingPunct="1">
              <a:spcBef>
                <a:spcPct val="0"/>
              </a:spcBef>
            </a:pPr>
            <a:endParaRPr lang="sr-Latn-CS" dirty="0" smtClean="0"/>
          </a:p>
          <a:p>
            <a:pPr eaLnBrk="1" hangingPunct="1">
              <a:spcBef>
                <a:spcPct val="0"/>
              </a:spcBef>
            </a:pPr>
            <a:endParaRPr lang="sr-Latn-CS"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sr-Latn-CS" dirty="0" smtClean="0"/>
          </a:p>
          <a:p>
            <a:pPr eaLnBrk="1" hangingPunct="1">
              <a:spcBef>
                <a:spcPct val="0"/>
              </a:spcBef>
            </a:pPr>
            <a:endParaRPr lang="sr-Latn-CS" dirty="0" smtClean="0"/>
          </a:p>
          <a:p>
            <a:pPr eaLnBrk="1" hangingPunct="1">
              <a:spcBef>
                <a:spcPct val="0"/>
              </a:spcBef>
            </a:pPr>
            <a:endParaRPr lang="sr-Latn-CS"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eaLnBrk="1" hangingPunct="1">
              <a:spcBef>
                <a:spcPct val="0"/>
              </a:spcBef>
            </a:pPr>
            <a:endParaRPr lang="sr-Latn-CS" dirty="0" smtClean="0"/>
          </a:p>
          <a:p>
            <a:pPr eaLnBrk="1" hangingPunct="1">
              <a:spcBef>
                <a:spcPct val="0"/>
              </a:spcBef>
            </a:pPr>
            <a:endParaRPr lang="sr-Latn-C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138</a:t>
            </a:fld>
            <a:endParaRPr lang="sr-Latn-CS">
              <a:cs typeface="Arial" charset="0"/>
            </a:endParaRPr>
          </a:p>
        </p:txBody>
      </p:sp>
    </p:spTree>
    <p:extLst>
      <p:ext uri="{BB962C8B-B14F-4D97-AF65-F5344CB8AC3E}">
        <p14:creationId xmlns:p14="http://schemas.microsoft.com/office/powerpoint/2010/main" val="300319676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Trener bi trebalo da pruži učesnicima priliku da postavljaju sva pitanja koja mogu </a:t>
            </a:r>
            <a:r>
              <a:rPr lang="sr-Latn-CS" sz="1200" kern="1200" dirty="0" smtClean="0">
                <a:solidFill>
                  <a:schemeClr val="tx1"/>
                </a:solidFill>
                <a:effectLst/>
                <a:latin typeface="+mn-lt"/>
              </a:rPr>
              <a:t>biti </a:t>
            </a:r>
            <a:r>
              <a:rPr lang="sr-Latn-CS" sz="1200" kern="1200" dirty="0" smtClean="0">
                <a:solidFill>
                  <a:schemeClr val="tx1"/>
                </a:solidFill>
                <a:effectLst/>
                <a:latin typeface="+mn-lt"/>
              </a:rPr>
              <a:t>u vezi sa drugim delom lekcije.</a:t>
            </a:r>
          </a:p>
          <a:p>
            <a:pPr eaLnBrk="1" hangingPunct="1">
              <a:spcBef>
                <a:spcPct val="0"/>
              </a:spcBef>
            </a:pPr>
            <a:endParaRPr lang="sr-Latn-CS"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139</a:t>
            </a:fld>
            <a:endParaRPr lang="sr-Latn-CS">
              <a:cs typeface="Arial" charset="0"/>
            </a:endParaRPr>
          </a:p>
        </p:txBody>
      </p:sp>
    </p:spTree>
    <p:extLst>
      <p:ext uri="{BB962C8B-B14F-4D97-AF65-F5344CB8AC3E}">
        <p14:creationId xmlns:p14="http://schemas.microsoft.com/office/powerpoint/2010/main" val="3864217638"/>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sr-Latn-CS" sz="1200" kern="1200" dirty="0" smtClean="0">
                <a:solidFill>
                  <a:schemeClr val="tx1"/>
                </a:solidFill>
                <a:effectLst/>
                <a:latin typeface="+mn-lt"/>
              </a:rPr>
              <a:t>Rekapitulacija</a:t>
            </a:r>
          </a:p>
          <a:p>
            <a:r>
              <a:rPr lang="sr-Latn-CS" sz="1200" kern="1200" dirty="0" smtClean="0">
                <a:solidFill>
                  <a:schemeClr val="tx1"/>
                </a:solidFill>
                <a:effectLst/>
                <a:latin typeface="+mn-lt"/>
              </a:rPr>
              <a:t> </a:t>
            </a:r>
          </a:p>
          <a:p>
            <a:r>
              <a:rPr lang="sr-Latn-CS" sz="1200" kern="1200" dirty="0" smtClean="0">
                <a:solidFill>
                  <a:schemeClr val="tx1"/>
                </a:solidFill>
                <a:effectLst/>
                <a:latin typeface="+mn-lt"/>
              </a:rPr>
              <a:t>Trener treba da </a:t>
            </a:r>
            <a:r>
              <a:rPr lang="sr-Latn-CS" sz="1200" kern="1200" dirty="0" smtClean="0">
                <a:solidFill>
                  <a:schemeClr val="tx1"/>
                </a:solidFill>
                <a:effectLst/>
                <a:latin typeface="+mn-lt"/>
              </a:rPr>
              <a:t>rekapitulira/pokaže </a:t>
            </a:r>
            <a:r>
              <a:rPr lang="sr-Latn-CS" sz="1200" kern="1200" dirty="0" smtClean="0">
                <a:solidFill>
                  <a:schemeClr val="tx1"/>
                </a:solidFill>
                <a:effectLst/>
                <a:latin typeface="+mn-lt"/>
              </a:rPr>
              <a:t>znanje o sledećim ciljevima:</a:t>
            </a:r>
          </a:p>
          <a:p>
            <a:endParaRPr lang="sr-Latn-CS" sz="1200" kern="1200" dirty="0" smtClean="0">
              <a:solidFill>
                <a:schemeClr val="tx1"/>
              </a:solidFill>
              <a:effectLst/>
              <a:latin typeface="+mn-lt"/>
              <a:ea typeface="+mn-ea"/>
              <a:cs typeface="+mn-cs"/>
            </a:endParaRPr>
          </a:p>
          <a:p>
            <a:pPr eaLnBrk="1" hangingPunct="1">
              <a:lnSpc>
                <a:spcPct val="80000"/>
              </a:lnSpc>
              <a:spcBef>
                <a:spcPts val="1200"/>
              </a:spcBef>
            </a:pPr>
            <a:r>
              <a:rPr lang="sr-Latn-CS" sz="1200" dirty="0" smtClean="0"/>
              <a:t>- Objasniti procesne odredbe </a:t>
            </a:r>
            <a:r>
              <a:rPr lang="sr-Latn-CS" sz="1200" dirty="0" smtClean="0"/>
              <a:t>Budimpeštanske konvencije </a:t>
            </a:r>
            <a:endParaRPr lang="sr-Latn-CS" sz="1200" dirty="0" smtClean="0"/>
          </a:p>
          <a:p>
            <a:pPr eaLnBrk="1" hangingPunct="1">
              <a:lnSpc>
                <a:spcPct val="80000"/>
              </a:lnSpc>
              <a:spcBef>
                <a:spcPts val="1200"/>
              </a:spcBef>
            </a:pPr>
            <a:r>
              <a:rPr lang="sr-Latn-CS" sz="1200" dirty="0" smtClean="0"/>
              <a:t>- Objasniti značaj uslova i ograničenja i imati predstavu o načinu na koji oni mogu da se odrede</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141</a:t>
            </a:fld>
            <a:endParaRPr lang="sr-Latn-CS"/>
          </a:p>
        </p:txBody>
      </p:sp>
    </p:spTree>
    <p:extLst>
      <p:ext uri="{BB962C8B-B14F-4D97-AF65-F5344CB8AC3E}">
        <p14:creationId xmlns:p14="http://schemas.microsoft.com/office/powerpoint/2010/main" val="2557795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sr-Latn-CS" dirty="0" smtClean="0"/>
              <a:t>Član 16 takođe pruža važnu obavezu licima kojima je naređeno da sačuvaju podatke kako bi zadržali poverljivost pri izvršenju ovog procesnog ovlašćenja. Ovaj slajd prikazuje ceo tekst člana 16. </a:t>
            </a:r>
            <a:r>
              <a:rPr lang="sr-Latn-CS" u="none" baseline="0" dirty="0" smtClean="0">
                <a:solidFill>
                  <a:srgbClr val="FF0000"/>
                </a:solidFill>
              </a:rPr>
              <a:t>§3.</a:t>
            </a:r>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15</a:t>
            </a:fld>
            <a:endParaRPr lang="sr-Latn-CS" dirty="0"/>
          </a:p>
        </p:txBody>
      </p:sp>
    </p:spTree>
    <p:extLst>
      <p:ext uri="{BB962C8B-B14F-4D97-AF65-F5344CB8AC3E}">
        <p14:creationId xmlns:p14="http://schemas.microsoft.com/office/powerpoint/2010/main" val="324827691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 </a:t>
            </a:r>
            <a:r>
              <a:rPr lang="sr-Latn-CS" sz="1200" kern="1200" dirty="0" smtClean="0">
                <a:solidFill>
                  <a:schemeClr val="tx1"/>
                </a:solidFill>
                <a:effectLst/>
                <a:latin typeface="+mn-lt"/>
              </a:rPr>
              <a:t>da učesnicima pruži priliku da postavljaju sva pitanja koja mogu </a:t>
            </a:r>
            <a:r>
              <a:rPr lang="sr-Latn-CS" sz="1200" kern="1200" dirty="0" smtClean="0">
                <a:solidFill>
                  <a:schemeClr val="tx1"/>
                </a:solidFill>
                <a:effectLst/>
                <a:latin typeface="+mn-lt"/>
              </a:rPr>
              <a:t>biti </a:t>
            </a:r>
            <a:r>
              <a:rPr lang="sr-Latn-CS" sz="1200" kern="1200" dirty="0" smtClean="0">
                <a:solidFill>
                  <a:schemeClr val="tx1"/>
                </a:solidFill>
                <a:effectLst/>
                <a:latin typeface="+mn-lt"/>
              </a:rPr>
              <a:t>u vezi sa prvim delom lekcije.</a:t>
            </a:r>
          </a:p>
          <a:p>
            <a:pPr marL="0" marR="0" indent="0" algn="l" defTabSz="457200" rtl="0" eaLnBrk="1" fontAlgn="base" latinLnBrk="0" hangingPunct="1">
              <a:lnSpc>
                <a:spcPct val="100000"/>
              </a:lnSpc>
              <a:spcBef>
                <a:spcPct val="0"/>
              </a:spcBef>
              <a:spcAft>
                <a:spcPct val="0"/>
              </a:spcAft>
              <a:buClrTx/>
              <a:buSzTx/>
              <a:buFontTx/>
              <a:buNone/>
              <a:tabLst/>
              <a:defRPr/>
            </a:pPr>
            <a:endParaRPr lang="sr-Latn-CS" sz="1200" kern="1200" dirty="0" smtClean="0">
              <a:solidFill>
                <a:schemeClr val="tx1"/>
              </a:solidFill>
              <a:effectLst/>
              <a:latin typeface="+mn-lt"/>
              <a:ea typeface="+mn-ea"/>
              <a:cs typeface="+mn-cs"/>
            </a:endParaRPr>
          </a:p>
          <a:p>
            <a:r>
              <a:rPr lang="sr-Latn-CS" sz="1200" b="1" kern="1200" dirty="0" smtClean="0">
                <a:solidFill>
                  <a:schemeClr val="tx1"/>
                </a:solidFill>
                <a:effectLst/>
                <a:latin typeface="+mn-lt"/>
              </a:rPr>
              <a:t>Praktične vježbe (ako </a:t>
            </a:r>
            <a:r>
              <a:rPr lang="sr-Latn-CS" sz="1200" b="1" kern="1200" smtClean="0">
                <a:solidFill>
                  <a:schemeClr val="tx1"/>
                </a:solidFill>
                <a:effectLst/>
                <a:latin typeface="+mn-lt"/>
              </a:rPr>
              <a:t>je </a:t>
            </a:r>
            <a:r>
              <a:rPr lang="sr-Latn-CS" sz="1200" b="1" kern="1200" smtClean="0">
                <a:solidFill>
                  <a:schemeClr val="tx1"/>
                </a:solidFill>
                <a:effectLst/>
                <a:latin typeface="+mn-lt"/>
              </a:rPr>
              <a:t>primenljivo</a:t>
            </a:r>
            <a:r>
              <a:rPr lang="sr-Latn-CS" sz="1200" b="1" kern="1200" dirty="0" smtClean="0">
                <a:solidFill>
                  <a:schemeClr val="tx1"/>
                </a:solidFill>
                <a:effectLst/>
                <a:latin typeface="+mn-lt"/>
              </a:rPr>
              <a:t>)</a:t>
            </a:r>
          </a:p>
          <a:p>
            <a:r>
              <a:rPr lang="sr-Latn-CS" sz="1200" kern="1200" dirty="0" smtClean="0">
                <a:solidFill>
                  <a:schemeClr val="tx1"/>
                </a:solidFill>
                <a:effectLst/>
                <a:latin typeface="+mn-lt"/>
              </a:rPr>
              <a:t>U ovoj lekciji nema predviđenih praktičnih vežbi.</a:t>
            </a:r>
          </a:p>
          <a:p>
            <a:endParaRPr lang="sr-Latn-CS" sz="1200" kern="1200" dirty="0" smtClean="0">
              <a:solidFill>
                <a:schemeClr val="tx1"/>
              </a:solidFill>
              <a:effectLst/>
              <a:latin typeface="+mn-lt"/>
              <a:ea typeface="+mn-ea"/>
              <a:cs typeface="+mn-cs"/>
            </a:endParaRPr>
          </a:p>
          <a:p>
            <a:r>
              <a:rPr lang="sr-Latn-CS" sz="1200" b="1" kern="1200" dirty="0" smtClean="0">
                <a:solidFill>
                  <a:schemeClr val="tx1"/>
                </a:solidFill>
                <a:effectLst/>
                <a:latin typeface="+mn-lt"/>
              </a:rPr>
              <a:t>Provera znanja</a:t>
            </a:r>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Trener bi trebalo da proveri znanje postavljanjem relevantnih pitanja iz svakog aspekta sesije.</a:t>
            </a:r>
          </a:p>
          <a:p>
            <a:pPr eaLnBrk="1" hangingPunct="1">
              <a:spcBef>
                <a:spcPct val="0"/>
              </a:spcBef>
            </a:pPr>
            <a:endParaRPr lang="sr-Latn-CS" dirty="0" smtClean="0"/>
          </a:p>
          <a:p>
            <a:pPr eaLnBrk="1" hangingPunct="1">
              <a:spcBef>
                <a:spcPct val="0"/>
              </a:spcBef>
            </a:pPr>
            <a:endParaRPr lang="sr-Latn-CS" dirty="0" smtClean="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28875-48AB-4064-881C-57EB98FFB372}" type="slidenum">
              <a:rPr lang="en-GB">
                <a:cs typeface="Arial" charset="0"/>
              </a:rPr>
              <a:pPr fontAlgn="base">
                <a:spcBef>
                  <a:spcPct val="0"/>
                </a:spcBef>
                <a:spcAft>
                  <a:spcPct val="0"/>
                </a:spcAft>
                <a:defRPr/>
              </a:pPr>
              <a:t>142</a:t>
            </a:fld>
            <a:endParaRPr lang="sr-Latn-CS">
              <a:cs typeface="Arial" charset="0"/>
            </a:endParaRPr>
          </a:p>
        </p:txBody>
      </p:sp>
    </p:spTree>
    <p:extLst>
      <p:ext uri="{BB962C8B-B14F-4D97-AF65-F5344CB8AC3E}">
        <p14:creationId xmlns:p14="http://schemas.microsoft.com/office/powerpoint/2010/main" val="2289162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sr-Latn-CS" dirty="0" smtClean="0"/>
              <a:t>Ovaj slajd prikazuje ceo tekst člana 16. </a:t>
            </a:r>
            <a:r>
              <a:rPr lang="sr-Latn-CS" u="none" baseline="0" dirty="0" smtClean="0">
                <a:solidFill>
                  <a:srgbClr val="FF0000"/>
                </a:solidFill>
              </a:rPr>
              <a:t>§4.</a:t>
            </a:r>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16</a:t>
            </a:fld>
            <a:endParaRPr lang="sr-Latn-CS" dirty="0"/>
          </a:p>
        </p:txBody>
      </p:sp>
    </p:spTree>
    <p:extLst>
      <p:ext uri="{BB962C8B-B14F-4D97-AF65-F5344CB8AC3E}">
        <p14:creationId xmlns:p14="http://schemas.microsoft.com/office/powerpoint/2010/main" val="160583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17</a:t>
            </a:fld>
            <a:endParaRPr lang="sr-Latn-CS" dirty="0"/>
          </a:p>
        </p:txBody>
      </p:sp>
    </p:spTree>
    <p:extLst>
      <p:ext uri="{BB962C8B-B14F-4D97-AF65-F5344CB8AC3E}">
        <p14:creationId xmlns:p14="http://schemas.microsoft.com/office/powerpoint/2010/main" val="2543777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Ovaj slajd navodi moguće medije pomoću kojih se hitno zaštićeni uskladišteni računarski podaci mogu upotrebiti. Budimpeštanska </a:t>
            </a:r>
            <a:r>
              <a:rPr lang="sr-Latn-CS" dirty="0" smtClean="0"/>
              <a:t>konvencija </a:t>
            </a:r>
            <a:r>
              <a:rPr lang="sr-Latn-CS" dirty="0" smtClean="0"/>
              <a:t>je fleksibilna i omogućava stranama da u svom domaćem zakonodavstvu preciziraju sredstva pomoću kojih će se upotrebiti hitno zaštićeni uskladišteni računarski podaci.</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18</a:t>
            </a:fld>
            <a:endParaRPr lang="sr-Latn-CS" dirty="0"/>
          </a:p>
        </p:txBody>
      </p:sp>
    </p:spTree>
    <p:extLst>
      <p:ext uri="{BB962C8B-B14F-4D97-AF65-F5344CB8AC3E}">
        <p14:creationId xmlns:p14="http://schemas.microsoft.com/office/powerpoint/2010/main" val="1250866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19</a:t>
            </a:fld>
            <a:endParaRPr lang="sr-Latn-CS" dirty="0"/>
          </a:p>
        </p:txBody>
      </p:sp>
    </p:spTree>
    <p:extLst>
      <p:ext uri="{BB962C8B-B14F-4D97-AF65-F5344CB8AC3E}">
        <p14:creationId xmlns:p14="http://schemas.microsoft.com/office/powerpoint/2010/main" val="730415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Hitna zaštita je jedno od ključnih procesnih ovlašćenja u vezi sa elektronskim dokazima. S obzirom na nestalnost računarskih podataka i lakoću kojom se mogu brisati, modifikovati ili izmeniti, a imajući u vidu i činjenicu da mnogi davaoci usluga i lica ne zadržavaju računarske podatke u dužem vremenskom periodu, neophodno je da postoji procesno ovlašćenje da bi se osigurala hitna zaštita.  Upotreba ovog ovlašćenja štiti od brisanja, izmene, modifikacije ili drugačije promene stanja ili kvaliteta računarskih podataka.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20</a:t>
            </a:fld>
            <a:endParaRPr lang="sr-Latn-CS" dirty="0"/>
          </a:p>
        </p:txBody>
      </p:sp>
    </p:spTree>
    <p:extLst>
      <p:ext uri="{BB962C8B-B14F-4D97-AF65-F5344CB8AC3E}">
        <p14:creationId xmlns:p14="http://schemas.microsoft.com/office/powerpoint/2010/main" val="3369914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sr-Latn-CS" sz="1200" b="1" kern="1200" dirty="0" smtClean="0">
                <a:solidFill>
                  <a:schemeClr val="tx1"/>
                </a:solidFill>
                <a:effectLst/>
                <a:latin typeface="+mn-lt"/>
              </a:rPr>
              <a:t>Dnevni red</a:t>
            </a:r>
          </a:p>
          <a:p>
            <a:r>
              <a:rPr lang="sr-Latn-CS" sz="1200" kern="1200" dirty="0" smtClean="0">
                <a:solidFill>
                  <a:schemeClr val="tx1"/>
                </a:solidFill>
                <a:effectLst/>
                <a:latin typeface="+mn-lt"/>
              </a:rPr>
              <a:t>Ova prezentacija ima četiri dela:</a:t>
            </a:r>
          </a:p>
          <a:p>
            <a:pPr lvl="0"/>
            <a:r>
              <a:rPr lang="sr-Latn-CS" sz="1200" kern="1200" dirty="0" smtClean="0">
                <a:solidFill>
                  <a:schemeClr val="tx1"/>
                </a:solidFill>
                <a:effectLst/>
                <a:latin typeface="+mn-lt"/>
              </a:rPr>
              <a:t>Prvi deo će predstaviti procesne odredbe Budapeštanske Konvencije.</a:t>
            </a:r>
            <a:endParaRPr lang="sr-Latn-CS" sz="1200" kern="1200" dirty="0" smtClean="0">
              <a:solidFill>
                <a:schemeClr val="tx1"/>
              </a:solidFill>
              <a:effectLst/>
              <a:latin typeface="+mn-lt"/>
              <a:ea typeface="+mn-ea"/>
              <a:cs typeface="+mn-cs"/>
            </a:endParaRPr>
          </a:p>
          <a:p>
            <a:pPr lvl="0"/>
            <a:r>
              <a:rPr lang="sr-Latn-CS" sz="1200" kern="1200" dirty="0" smtClean="0">
                <a:solidFill>
                  <a:schemeClr val="tx1"/>
                </a:solidFill>
                <a:effectLst/>
                <a:latin typeface="+mn-lt"/>
              </a:rPr>
              <a:t>Drugi deo se odnosi na uslove i ograničenja</a:t>
            </a:r>
            <a:r>
              <a:rPr lang="sr-Latn-CS" dirty="0" smtClean="0"/>
              <a:t> </a:t>
            </a:r>
          </a:p>
          <a:p>
            <a:pPr lvl="0"/>
            <a:r>
              <a:rPr lang="sr-Latn-CS" sz="1200" kern="1200" dirty="0" smtClean="0">
                <a:solidFill>
                  <a:schemeClr val="tx1"/>
                </a:solidFill>
                <a:effectLst/>
                <a:latin typeface="+mn-lt"/>
              </a:rPr>
              <a:t>Treći deo</a:t>
            </a:r>
            <a:r>
              <a:rPr lang="sr-Latn-CS" dirty="0" smtClean="0"/>
              <a:t> </a:t>
            </a:r>
            <a:r>
              <a:rPr lang="sr-Latn-CS" sz="1200" kern="1200" dirty="0" smtClean="0">
                <a:solidFill>
                  <a:schemeClr val="tx1"/>
                </a:solidFill>
                <a:effectLst/>
                <a:latin typeface="+mn-lt"/>
              </a:rPr>
              <a:t>će predložiti rekapitulaciju lekcije.</a:t>
            </a:r>
            <a:endParaRPr lang="sr-Latn-CS" sz="1200" kern="1200" dirty="0" smtClean="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sr-Latn-CS" dirty="0">
              <a:cs typeface="Arial" charset="0"/>
            </a:endParaRPr>
          </a:p>
        </p:txBody>
      </p:sp>
    </p:spTree>
    <p:extLst>
      <p:ext uri="{BB962C8B-B14F-4D97-AF65-F5344CB8AC3E}">
        <p14:creationId xmlns:p14="http://schemas.microsoft.com/office/powerpoint/2010/main" val="1635740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21</a:t>
            </a:fld>
            <a:endParaRPr lang="sr-Latn-CS" dirty="0"/>
          </a:p>
        </p:txBody>
      </p:sp>
    </p:spTree>
    <p:extLst>
      <p:ext uri="{BB962C8B-B14F-4D97-AF65-F5344CB8AC3E}">
        <p14:creationId xmlns:p14="http://schemas.microsoft.com/office/powerpoint/2010/main" val="3489664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Ovlašćenje za naredbu ili slično pribavljanje hitne zaštite podataka nije ekvivalentno konceptu zadržavanja podataka, te je stoga neophodno da se ovlašćenom organu koji naređuje ili slično pribavlja hitnu zaštitu uskladištenih računarskih podataka omogući da može da učini isto u odnosu na samo određene podatke, a generalno ne nameće obavezu da lica zadrže neodređene podatke.</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22</a:t>
            </a:fld>
            <a:endParaRPr lang="sr-Latn-CS" dirty="0"/>
          </a:p>
        </p:txBody>
      </p:sp>
    </p:spTree>
    <p:extLst>
      <p:ext uri="{BB962C8B-B14F-4D97-AF65-F5344CB8AC3E}">
        <p14:creationId xmlns:p14="http://schemas.microsoft.com/office/powerpoint/2010/main" val="2797665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23</a:t>
            </a:fld>
            <a:endParaRPr lang="sr-Latn-CS" dirty="0"/>
          </a:p>
        </p:txBody>
      </p:sp>
    </p:spTree>
    <p:extLst>
      <p:ext uri="{BB962C8B-B14F-4D97-AF65-F5344CB8AC3E}">
        <p14:creationId xmlns:p14="http://schemas.microsoft.com/office/powerpoint/2010/main" val="3314948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Ova procesna ovlašćenja se ne mogu koristiti da obavezuju bilo koje lice da sačuva podatke koji već ne postoje; ili nisu uskladišteni pomoću računarskog sistema.  Ovo se iznova razlikuje od obaveze zadržavanja podataka, što se može primeniti na podatke koji ne postoje.</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24</a:t>
            </a:fld>
            <a:endParaRPr lang="sr-Latn-CS" dirty="0"/>
          </a:p>
        </p:txBody>
      </p:sp>
    </p:spTree>
    <p:extLst>
      <p:ext uri="{BB962C8B-B14F-4D97-AF65-F5344CB8AC3E}">
        <p14:creationId xmlns:p14="http://schemas.microsoft.com/office/powerpoint/2010/main" val="4067052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25</a:t>
            </a:fld>
            <a:endParaRPr lang="sr-Latn-CS" dirty="0"/>
          </a:p>
        </p:txBody>
      </p:sp>
    </p:spTree>
    <p:extLst>
      <p:ext uri="{BB962C8B-B14F-4D97-AF65-F5344CB8AC3E}">
        <p14:creationId xmlns:p14="http://schemas.microsoft.com/office/powerpoint/2010/main" val="2854447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U nekim jurisdikcijama, organi reda dužni su da uvere nadležne organe da se uskladišteni računarski podaci u vezi sa kojima se zahteva hitna zaštita smatraju osetljivim na gubitak ili modifikaciju. Ovo uključuje i osetljivost, namerni gubitak/modifikaciju računarskih podataka i nenameran gubitak/modifikaciju kao rezultat nesigurnog skladištenja računarskih podataka.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26</a:t>
            </a:fld>
            <a:endParaRPr lang="sr-Latn-CS" dirty="0"/>
          </a:p>
        </p:txBody>
      </p:sp>
    </p:spTree>
    <p:extLst>
      <p:ext uri="{BB962C8B-B14F-4D97-AF65-F5344CB8AC3E}">
        <p14:creationId xmlns:p14="http://schemas.microsoft.com/office/powerpoint/2010/main" val="3668875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27</a:t>
            </a:fld>
            <a:endParaRPr lang="sr-Latn-CS" dirty="0"/>
          </a:p>
        </p:txBody>
      </p:sp>
    </p:spTree>
    <p:extLst>
      <p:ext uri="{BB962C8B-B14F-4D97-AF65-F5344CB8AC3E}">
        <p14:creationId xmlns:p14="http://schemas.microsoft.com/office/powerpoint/2010/main" val="821348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Nadležni organ može narediti licu da sačuva uskladištene računarske podatke samo u slučajevima kada su takvi određeni računarski podaci u posedu ili kontroli takvog lica. Ovaj slajd razlikuje posedovanje (tj. fizičko posedovanje) i kontrolu (tj. slobodna kontrola nad podacima, čak i ako oni možda nisu u njihovom fizičkom posedu).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28</a:t>
            </a:fld>
            <a:endParaRPr lang="sr-Latn-CS" dirty="0"/>
          </a:p>
        </p:txBody>
      </p:sp>
    </p:spTree>
    <p:extLst>
      <p:ext uri="{BB962C8B-B14F-4D97-AF65-F5344CB8AC3E}">
        <p14:creationId xmlns:p14="http://schemas.microsoft.com/office/powerpoint/2010/main" val="3800351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29</a:t>
            </a:fld>
            <a:endParaRPr lang="sr-Latn-CS" dirty="0"/>
          </a:p>
        </p:txBody>
      </p:sp>
    </p:spTree>
    <p:extLst>
      <p:ext uri="{BB962C8B-B14F-4D97-AF65-F5344CB8AC3E}">
        <p14:creationId xmlns:p14="http://schemas.microsoft.com/office/powerpoint/2010/main" val="1702116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Važno je prepoznati da je očuvanje privremeno ovlašćenje; i ne omogućava organima reda da narede licima da sačuvaju podatke na neodređeno vreme. To je samo privremena mera koja ima za cilj da ne osujeti vršenje drugih procesnih ovlašćenja, odnosno proizvodnju računarskih podataka ili pretresanja i zaplene računarskih podataka. Budimpeštanska </a:t>
            </a:r>
            <a:r>
              <a:rPr lang="sr-Latn-CS" dirty="0" smtClean="0"/>
              <a:t>konvencija </a:t>
            </a:r>
            <a:r>
              <a:rPr lang="sr-Latn-CS" dirty="0" smtClean="0"/>
              <a:t>zahteva da Strane obezbede maksimalni period od 90 dana za koji se može narediti čuvanje, dok se određeni period za određeni slučaj mora navesti u naredbi za čuvanje.</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30</a:t>
            </a:fld>
            <a:endParaRPr lang="sr-Latn-CS" dirty="0"/>
          </a:p>
        </p:txBody>
      </p:sp>
    </p:spTree>
    <p:extLst>
      <p:ext uri="{BB962C8B-B14F-4D97-AF65-F5344CB8AC3E}">
        <p14:creationId xmlns:p14="http://schemas.microsoft.com/office/powerpoint/2010/main" val="357852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sr-Latn-CS" sz="1400" b="1" kern="1200" noProof="0" dirty="0" smtClean="0">
                <a:solidFill>
                  <a:schemeClr val="tx1"/>
                </a:solidFill>
                <a:effectLst/>
                <a:latin typeface="Verdana" panose="020B0604030504040204" pitchFamily="34" charset="0"/>
              </a:rPr>
              <a:t>Ciljevi:</a:t>
            </a:r>
            <a:endParaRPr lang="sr-Latn-C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400" kern="1200" noProof="0" dirty="0" smtClean="0">
                <a:solidFill>
                  <a:schemeClr val="tx1"/>
                </a:solidFill>
                <a:effectLst/>
                <a:latin typeface="Verdana" panose="020B0604030504040204" pitchFamily="34" charset="0"/>
              </a:rPr>
              <a:t>Cilj ove </a:t>
            </a:r>
            <a:r>
              <a:rPr lang="sr-Latn-CS" sz="1400" kern="1200" noProof="0" dirty="0" smtClean="0">
                <a:solidFill>
                  <a:schemeClr val="tx1"/>
                </a:solidFill>
                <a:effectLst/>
                <a:latin typeface="Verdana" panose="020B0604030504040204" pitchFamily="34" charset="0"/>
              </a:rPr>
              <a:t>sesije </a:t>
            </a:r>
            <a:r>
              <a:rPr lang="sr-Latn-CS" sz="1400" kern="1200" noProof="0" dirty="0" smtClean="0">
                <a:solidFill>
                  <a:schemeClr val="tx1"/>
                </a:solidFill>
                <a:effectLst/>
                <a:latin typeface="Verdana" panose="020B0604030504040204" pitchFamily="34" charset="0"/>
              </a:rPr>
              <a:t>je </a:t>
            </a:r>
            <a:r>
              <a:rPr lang="sr-Latn-CS" sz="1400" kern="1200" noProof="0" dirty="0" smtClean="0">
                <a:solidFill>
                  <a:schemeClr val="tx1"/>
                </a:solidFill>
                <a:effectLst/>
                <a:latin typeface="Verdana" panose="020B0604030504040204" pitchFamily="34" charset="0"/>
              </a:rPr>
              <a:t>da pruži </a:t>
            </a:r>
            <a:r>
              <a:rPr lang="sr-Latn-CS" sz="1400" kern="1200" noProof="0" dirty="0" smtClean="0">
                <a:solidFill>
                  <a:schemeClr val="tx1"/>
                </a:solidFill>
                <a:effectLst/>
                <a:latin typeface="Verdana" panose="020B0604030504040204" pitchFamily="34" charset="0"/>
              </a:rPr>
              <a:t>sve potrebne informacije i pozadinu sudijama i </a:t>
            </a:r>
            <a:r>
              <a:rPr lang="sr-Latn-CS" sz="1400" kern="1200" noProof="0" dirty="0" smtClean="0">
                <a:solidFill>
                  <a:schemeClr val="tx1"/>
                </a:solidFill>
                <a:effectLst/>
                <a:latin typeface="Verdana" panose="020B0604030504040204" pitchFamily="34" charset="0"/>
              </a:rPr>
              <a:t>tužiocima </a:t>
            </a:r>
            <a:r>
              <a:rPr lang="sr-Latn-CS" sz="1400" kern="1200" noProof="0" dirty="0" smtClean="0">
                <a:solidFill>
                  <a:schemeClr val="tx1"/>
                </a:solidFill>
                <a:effectLst/>
                <a:latin typeface="Verdana" panose="020B0604030504040204" pitchFamily="34" charset="0"/>
              </a:rPr>
              <a:t>kako bi im se omogućilo da efikasno koriste procesne odredbe u lokalnom zakonodavstvu radi krivičnog gonjenja i rešavanja slučajeva visokotehnološkog kriminala. Do kraja </a:t>
            </a:r>
            <a:r>
              <a:rPr lang="sr-Latn-CS" sz="1400" kern="1200" noProof="0" dirty="0" smtClean="0">
                <a:solidFill>
                  <a:schemeClr val="tx1"/>
                </a:solidFill>
                <a:effectLst/>
                <a:latin typeface="Verdana" panose="020B0604030504040204" pitchFamily="34" charset="0"/>
              </a:rPr>
              <a:t>sesije </a:t>
            </a:r>
            <a:r>
              <a:rPr lang="sr-Latn-CS" sz="1400" kern="1200" noProof="0" dirty="0" smtClean="0">
                <a:solidFill>
                  <a:schemeClr val="tx1"/>
                </a:solidFill>
                <a:effectLst/>
                <a:latin typeface="Verdana" panose="020B0604030504040204" pitchFamily="34" charset="0"/>
              </a:rPr>
              <a:t>učesnici će moći da identifikuju i objasne:</a:t>
            </a:r>
          </a:p>
          <a:p>
            <a:r>
              <a:rPr lang="sr-Latn-CS" sz="1400" kern="1200" noProof="0" dirty="0" smtClean="0">
                <a:solidFill>
                  <a:schemeClr val="tx1"/>
                </a:solidFill>
                <a:effectLst/>
                <a:latin typeface="Verdana" panose="020B0604030504040204" pitchFamily="34" charset="0"/>
              </a:rPr>
              <a:t>- procesne odredbe Konvencije iz </a:t>
            </a:r>
            <a:r>
              <a:rPr lang="sr-Latn-CS" sz="1400" kern="1200" noProof="0" dirty="0" smtClean="0">
                <a:solidFill>
                  <a:schemeClr val="tx1"/>
                </a:solidFill>
                <a:effectLst/>
                <a:latin typeface="Verdana" panose="020B0604030504040204" pitchFamily="34" charset="0"/>
              </a:rPr>
              <a:t>Budimpešte, i</a:t>
            </a:r>
            <a:endParaRPr lang="sr-Latn-CS" sz="1400" kern="1200" noProof="0" dirty="0" smtClean="0">
              <a:solidFill>
                <a:schemeClr val="tx1"/>
              </a:solidFill>
              <a:effectLst/>
              <a:latin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400" kern="1200" noProof="0" dirty="0" smtClean="0">
                <a:solidFill>
                  <a:schemeClr val="tx1"/>
                </a:solidFill>
                <a:effectLst/>
                <a:latin typeface="Verdana" panose="020B0604030504040204" pitchFamily="34" charset="0"/>
              </a:rPr>
              <a:t>- </a:t>
            </a:r>
            <a:r>
              <a:rPr lang="sr-Latn-CS" sz="1400" noProof="0" dirty="0" smtClean="0">
                <a:latin typeface="Verdana" panose="020B0604030504040204" pitchFamily="34" charset="0"/>
              </a:rPr>
              <a:t>važnost </a:t>
            </a:r>
            <a:r>
              <a:rPr lang="sr-Latn-CS" sz="1400" noProof="0" dirty="0" smtClean="0">
                <a:latin typeface="Verdana" panose="020B0604030504040204" pitchFamily="34" charset="0"/>
              </a:rPr>
              <a:t>uslova i zaštitnih mera i načina na koji se mogu utvrditid.</a:t>
            </a:r>
            <a:endParaRPr lang="sr-Latn-C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sr-Latn-C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sr-Latn-CS" sz="1400" kern="1200" noProof="0" dirty="0" smtClean="0">
                <a:solidFill>
                  <a:schemeClr val="tx1"/>
                </a:solidFill>
                <a:effectLst/>
                <a:latin typeface="Verdana" panose="020B0604030504040204" pitchFamily="34" charset="0"/>
              </a:rPr>
              <a:t>Tačnije, delegat </a:t>
            </a:r>
            <a:r>
              <a:rPr lang="en-US" sz="1400" kern="1200" noProof="0" dirty="0" smtClean="0">
                <a:solidFill>
                  <a:schemeClr val="tx1"/>
                </a:solidFill>
                <a:effectLst/>
                <a:latin typeface="Verdana" panose="020B0604030504040204" pitchFamily="34" charset="0"/>
              </a:rPr>
              <a:t>ć</a:t>
            </a:r>
            <a:r>
              <a:rPr lang="sr-Latn-CS" sz="1400" kern="1200" noProof="0" dirty="0" smtClean="0">
                <a:solidFill>
                  <a:schemeClr val="tx1"/>
                </a:solidFill>
                <a:effectLst/>
                <a:latin typeface="Verdana" panose="020B0604030504040204" pitchFamily="34" charset="0"/>
              </a:rPr>
              <a:t>e </a:t>
            </a:r>
            <a:r>
              <a:rPr lang="en-US" sz="1400" kern="1200" noProof="0" dirty="0" smtClean="0">
                <a:solidFill>
                  <a:schemeClr val="tx1"/>
                </a:solidFill>
                <a:effectLst/>
                <a:latin typeface="Verdana" panose="020B0604030504040204" pitchFamily="34" charset="0"/>
              </a:rPr>
              <a:t>moć</a:t>
            </a:r>
            <a:r>
              <a:rPr lang="sr-Latn-CS" sz="1400" kern="1200" noProof="0" dirty="0" smtClean="0">
                <a:solidFill>
                  <a:schemeClr val="tx1"/>
                </a:solidFill>
                <a:effectLst/>
                <a:latin typeface="Verdana" panose="020B0604030504040204" pitchFamily="34" charset="0"/>
              </a:rPr>
              <a:t>i da </a:t>
            </a:r>
            <a:r>
              <a:rPr lang="sr-Latn-CS" sz="1400" kern="1200" noProof="0" dirty="0" smtClean="0">
                <a:solidFill>
                  <a:schemeClr val="tx1"/>
                </a:solidFill>
                <a:effectLst/>
                <a:latin typeface="Verdana" panose="020B0604030504040204" pitchFamily="34" charset="0"/>
              </a:rPr>
              <a:t>identifikuju </a:t>
            </a:r>
            <a:r>
              <a:rPr lang="sr-Latn-CS" sz="1400" kern="1200" noProof="0" dirty="0" smtClean="0">
                <a:solidFill>
                  <a:schemeClr val="tx1"/>
                </a:solidFill>
                <a:effectLst/>
                <a:latin typeface="Verdana" panose="020B0604030504040204" pitchFamily="34" charset="0"/>
              </a:rPr>
              <a:t>i objasni odredbe </a:t>
            </a:r>
            <a:r>
              <a:rPr lang="en-US" sz="1400" kern="1200" noProof="0" dirty="0" smtClean="0">
                <a:solidFill>
                  <a:schemeClr val="tx1"/>
                </a:solidFill>
                <a:effectLst/>
                <a:latin typeface="Verdana" panose="020B0604030504040204" pitchFamily="34" charset="0"/>
              </a:rPr>
              <a:t>domać</a:t>
            </a:r>
            <a:r>
              <a:rPr lang="sr-Latn-CS" sz="1400" kern="1200" noProof="0" dirty="0" smtClean="0">
                <a:solidFill>
                  <a:schemeClr val="tx1"/>
                </a:solidFill>
                <a:effectLst/>
                <a:latin typeface="Verdana" panose="020B0604030504040204" pitchFamily="34" charset="0"/>
              </a:rPr>
              <a:t>eg zakonodavstva koje se odnose na:</a:t>
            </a:r>
          </a:p>
          <a:p>
            <a:pPr lvl="0"/>
            <a:r>
              <a:rPr lang="sr-Latn-CS" sz="1400" kern="1200" noProof="0" dirty="0" smtClean="0">
                <a:solidFill>
                  <a:schemeClr val="tx1"/>
                </a:solidFill>
                <a:effectLst/>
                <a:latin typeface="Verdana" panose="020B0604030504040204" pitchFamily="34" charset="0"/>
              </a:rPr>
              <a:t>-- Oblast primene procesnih </a:t>
            </a:r>
            <a:r>
              <a:rPr lang="sr-Latn-CS" sz="1400" kern="1200" noProof="0" dirty="0" smtClean="0">
                <a:solidFill>
                  <a:schemeClr val="tx1"/>
                </a:solidFill>
                <a:effectLst/>
                <a:latin typeface="Verdana" panose="020B0604030504040204" pitchFamily="34" charset="0"/>
              </a:rPr>
              <a:t>odredaba </a:t>
            </a:r>
            <a:endParaRPr lang="sr-Latn-CS" sz="1400" kern="1200" noProof="0" dirty="0" smtClean="0">
              <a:solidFill>
                <a:schemeClr val="tx1"/>
              </a:solidFill>
              <a:effectLst/>
              <a:latin typeface="Verdana" panose="020B0604030504040204" pitchFamily="34" charset="0"/>
            </a:endParaRPr>
          </a:p>
          <a:p>
            <a:pPr lvl="0"/>
            <a:r>
              <a:rPr lang="sr-Latn-CS" sz="1400" kern="1200" noProof="0" dirty="0" smtClean="0">
                <a:solidFill>
                  <a:schemeClr val="tx1"/>
                </a:solidFill>
                <a:effectLst/>
                <a:latin typeface="Verdana" panose="020B0604030504040204" pitchFamily="34" charset="0"/>
              </a:rPr>
              <a:t>-- </a:t>
            </a:r>
            <a:r>
              <a:rPr lang="sr-Latn-CS" sz="1400" kern="1200" noProof="0" dirty="0" smtClean="0">
                <a:solidFill>
                  <a:schemeClr val="tx1"/>
                </a:solidFill>
                <a:effectLst/>
                <a:latin typeface="Verdana" panose="020B0604030504040204" pitchFamily="34" charset="0"/>
              </a:rPr>
              <a:t>Hitnu zaštitu </a:t>
            </a:r>
            <a:r>
              <a:rPr lang="sr-Latn-CS" sz="1400" kern="1200" noProof="0" dirty="0" smtClean="0">
                <a:solidFill>
                  <a:schemeClr val="tx1"/>
                </a:solidFill>
                <a:effectLst/>
                <a:latin typeface="Verdana" panose="020B0604030504040204" pitchFamily="34" charset="0"/>
              </a:rPr>
              <a:t>sačuvanih rašunarskih podataka</a:t>
            </a:r>
          </a:p>
          <a:p>
            <a:pPr lvl="0"/>
            <a:r>
              <a:rPr lang="sr-Latn-CS" sz="1400" kern="1200" noProof="0" dirty="0" smtClean="0">
                <a:solidFill>
                  <a:schemeClr val="tx1"/>
                </a:solidFill>
                <a:effectLst/>
                <a:latin typeface="Verdana" panose="020B0604030504040204" pitchFamily="34" charset="0"/>
              </a:rPr>
              <a:t>-- Izdavanja naredbe</a:t>
            </a:r>
          </a:p>
          <a:p>
            <a:pPr lvl="0"/>
            <a:r>
              <a:rPr lang="sr-Latn-CS" sz="1400" kern="1200" noProof="0" dirty="0" smtClean="0">
                <a:solidFill>
                  <a:schemeClr val="tx1"/>
                </a:solidFill>
                <a:effectLst/>
                <a:latin typeface="Verdana" panose="020B0604030504040204" pitchFamily="34" charset="0"/>
              </a:rPr>
              <a:t>-- Pretraživanje i </a:t>
            </a:r>
            <a:r>
              <a:rPr lang="sr-Latn-CS" sz="1400" kern="1200" noProof="0" dirty="0" smtClean="0">
                <a:solidFill>
                  <a:schemeClr val="tx1"/>
                </a:solidFill>
                <a:effectLst/>
                <a:latin typeface="Verdana" panose="020B0604030504040204" pitchFamily="34" charset="0"/>
              </a:rPr>
              <a:t>zaplenu</a:t>
            </a:r>
            <a:endParaRPr lang="sr-Latn-CS" sz="1400" kern="1200" noProof="0" dirty="0" smtClean="0">
              <a:solidFill>
                <a:schemeClr val="tx1"/>
              </a:solidFill>
              <a:effectLst/>
              <a:latin typeface="Verdana" panose="020B0604030504040204" pitchFamily="34" charset="0"/>
            </a:endParaRPr>
          </a:p>
          <a:p>
            <a:pPr lvl="0"/>
            <a:r>
              <a:rPr lang="sr-Latn-CS" sz="1400" kern="1200" noProof="0" dirty="0" smtClean="0">
                <a:solidFill>
                  <a:schemeClr val="tx1"/>
                </a:solidFill>
                <a:effectLst/>
                <a:latin typeface="Verdana" panose="020B0604030504040204" pitchFamily="34" charset="0"/>
              </a:rPr>
              <a:t>-- Prikupljanje podataka o saobraćaju u realnom vremenu</a:t>
            </a:r>
          </a:p>
          <a:p>
            <a:pPr lvl="0"/>
            <a:r>
              <a:rPr lang="sr-Latn-CS" sz="1400" kern="1200" noProof="0" dirty="0" smtClean="0">
                <a:solidFill>
                  <a:schemeClr val="tx1"/>
                </a:solidFill>
                <a:effectLst/>
                <a:latin typeface="Verdana" panose="020B0604030504040204" pitchFamily="34" charset="0"/>
              </a:rPr>
              <a:t>-- Presretanje podataka iz sadržaja</a:t>
            </a:r>
          </a:p>
          <a:p>
            <a:pPr lvl="0"/>
            <a:r>
              <a:rPr lang="sr-Latn-CS" sz="1400" kern="1200" noProof="0" dirty="0" smtClean="0">
                <a:solidFill>
                  <a:schemeClr val="tx1"/>
                </a:solidFill>
                <a:effectLst/>
                <a:latin typeface="Verdana" panose="020B0604030504040204" pitchFamily="34" charset="0"/>
              </a:rPr>
              <a:t>-- </a:t>
            </a:r>
            <a:r>
              <a:rPr lang="sr-Latn-CS" sz="1400" kern="1200" noProof="0" dirty="0" smtClean="0">
                <a:solidFill>
                  <a:schemeClr val="tx1"/>
                </a:solidFill>
                <a:effectLst/>
                <a:latin typeface="Verdana" panose="020B0604030504040204" pitchFamily="34" charset="0"/>
              </a:rPr>
              <a:t>Uslove </a:t>
            </a:r>
            <a:r>
              <a:rPr lang="sr-Latn-CS" sz="1400" kern="1200" noProof="0" dirty="0" smtClean="0">
                <a:solidFill>
                  <a:schemeClr val="tx1"/>
                </a:solidFill>
                <a:effectLst/>
                <a:latin typeface="Verdana" panose="020B0604030504040204" pitchFamily="34" charset="0"/>
              </a:rPr>
              <a:t>i ograničenja.</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sr-Latn-CS" dirty="0">
              <a:cs typeface="Arial" charset="0"/>
            </a:endParaRPr>
          </a:p>
        </p:txBody>
      </p:sp>
    </p:spTree>
    <p:extLst>
      <p:ext uri="{BB962C8B-B14F-4D97-AF65-F5344CB8AC3E}">
        <p14:creationId xmlns:p14="http://schemas.microsoft.com/office/powerpoint/2010/main" val="641538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16. </a:t>
            </a:r>
            <a:r>
              <a:rPr lang="sr-Latn-CS" u="none" baseline="0" dirty="0" smtClean="0">
                <a:solidFill>
                  <a:srgbClr val="FF0000"/>
                </a:solidFill>
              </a:rPr>
              <a:t>§1. Objašnjenje ovog elementa se nalazi na sledećem slajdu.</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31</a:t>
            </a:fld>
            <a:endParaRPr lang="sr-Latn-CS" dirty="0"/>
          </a:p>
        </p:txBody>
      </p:sp>
    </p:spTree>
    <p:extLst>
      <p:ext uri="{BB962C8B-B14F-4D97-AF65-F5344CB8AC3E}">
        <p14:creationId xmlns:p14="http://schemas.microsoft.com/office/powerpoint/2010/main" val="3012778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Od vitalnog je značaja da se preduzimanje mera za očuvanje drži poverljivo od strane subjekta koji izdaje naredbu, jer se te mere mogu osujetiti.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32</a:t>
            </a:fld>
            <a:endParaRPr lang="sr-Latn-CS" dirty="0"/>
          </a:p>
        </p:txBody>
      </p:sp>
    </p:spTree>
    <p:extLst>
      <p:ext uri="{BB962C8B-B14F-4D97-AF65-F5344CB8AC3E}">
        <p14:creationId xmlns:p14="http://schemas.microsoft.com/office/powerpoint/2010/main" val="397856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17. </a:t>
            </a:r>
            <a:r>
              <a:rPr lang="sr-Latn-CS" u="none" baseline="0" dirty="0" smtClean="0">
                <a:solidFill>
                  <a:srgbClr val="FF0000"/>
                </a:solidFill>
              </a:rPr>
              <a:t>§1.</a:t>
            </a:r>
            <a:endParaRPr lang="sr-Latn-C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dirty="0" smtClean="0">
                <a:solidFill>
                  <a:schemeClr val="tx1"/>
                </a:solidFill>
                <a:effectLst/>
                <a:latin typeface="+mn-lt"/>
              </a:rPr>
              <a:t>Član 17. je specifičniji za podatke o saobraćaju. On organizuje mogućnost sprovodiocima zakona da narede bilo kom davaocu usluga duž putanje komunikacije da sačuva željene podatke, pošto komunikacija na internetu ne može uključivati samo jednog, već nekoliko </a:t>
            </a:r>
            <a:r>
              <a:rPr lang="sr-Latn-CS" sz="1200" kern="1200" dirty="0" smtClean="0">
                <a:solidFill>
                  <a:schemeClr val="tx1"/>
                </a:solidFill>
                <a:effectLst/>
                <a:latin typeface="+mn-lt"/>
              </a:rPr>
              <a:t>davalaca </a:t>
            </a:r>
            <a:r>
              <a:rPr lang="sr-Latn-CS" sz="1200" kern="1200" dirty="0" smtClean="0">
                <a:solidFill>
                  <a:schemeClr val="tx1"/>
                </a:solidFill>
                <a:effectLst/>
                <a:latin typeface="+mn-lt"/>
              </a:rPr>
              <a:t>usluga. </a:t>
            </a: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dirty="0" smtClean="0">
                <a:solidFill>
                  <a:schemeClr val="tx1"/>
                </a:solidFill>
                <a:effectLst/>
                <a:latin typeface="+mn-lt"/>
              </a:rPr>
              <a:t>Pored toga, član 17. </a:t>
            </a:r>
            <a:r>
              <a:rPr lang="sr-Latn-CS" sz="1200" dirty="0" smtClean="0"/>
              <a:t>omogućava otkrivanje ovlašćenja strani </a:t>
            </a:r>
            <a:r>
              <a:rPr lang="sr-Latn-CS" sz="1200" dirty="0" smtClean="0"/>
              <a:t>molilocu </a:t>
            </a:r>
            <a:r>
              <a:rPr lang="sr-Latn-CS" sz="1200" kern="1200" dirty="0" smtClean="0">
                <a:solidFill>
                  <a:schemeClr val="tx1"/>
                </a:solidFill>
                <a:effectLst/>
                <a:latin typeface="+mn-lt"/>
              </a:rPr>
              <a:t>dovoljne </a:t>
            </a:r>
            <a:r>
              <a:rPr lang="sr-Latn-CS" sz="1200" kern="1200" dirty="0" smtClean="0">
                <a:solidFill>
                  <a:schemeClr val="tx1"/>
                </a:solidFill>
                <a:effectLst/>
                <a:latin typeface="+mn-lt"/>
              </a:rPr>
              <a:t>količine podataka o saobraćaju da odredi put komunikacije (§ b) i obezbedi da su podaci dostupni </a:t>
            </a:r>
            <a:r>
              <a:rPr lang="sr-Latn-CS" sz="1200" dirty="0" smtClean="0"/>
              <a:t>bez obzira da li je jedan ili više </a:t>
            </a:r>
            <a:r>
              <a:rPr lang="sr-Latn-CS" sz="1200" dirty="0" smtClean="0"/>
              <a:t>davalaca </a:t>
            </a:r>
            <a:r>
              <a:rPr lang="sr-Latn-CS" sz="1200" dirty="0" smtClean="0"/>
              <a:t>usluga uključeno u prenošenje </a:t>
            </a:r>
            <a:r>
              <a:rPr lang="sr-Latn-CS" sz="1200" dirty="0" smtClean="0"/>
              <a:t>date </a:t>
            </a:r>
            <a:r>
              <a:rPr lang="sr-Latn-CS" sz="1200" dirty="0" smtClean="0"/>
              <a:t>komunikacije (§ a).</a:t>
            </a: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33</a:t>
            </a:fld>
            <a:endParaRPr lang="sr-Latn-CS" dirty="0"/>
          </a:p>
        </p:txBody>
      </p:sp>
    </p:spTree>
    <p:extLst>
      <p:ext uri="{BB962C8B-B14F-4D97-AF65-F5344CB8AC3E}">
        <p14:creationId xmlns:p14="http://schemas.microsoft.com/office/powerpoint/2010/main" val="3387967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17. </a:t>
            </a:r>
            <a:r>
              <a:rPr lang="sr-Latn-CS" u="none" baseline="0" dirty="0" smtClean="0">
                <a:solidFill>
                  <a:srgbClr val="FF0000"/>
                </a:solidFill>
              </a:rPr>
              <a:t>§4.</a:t>
            </a: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34</a:t>
            </a:fld>
            <a:endParaRPr lang="sr-Latn-CS" dirty="0"/>
          </a:p>
        </p:txBody>
      </p:sp>
    </p:spTree>
    <p:extLst>
      <p:ext uri="{BB962C8B-B14F-4D97-AF65-F5344CB8AC3E}">
        <p14:creationId xmlns:p14="http://schemas.microsoft.com/office/powerpoint/2010/main" val="2477309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17. </a:t>
            </a:r>
            <a:r>
              <a:rPr lang="sr-Latn-CS" u="none" baseline="0" dirty="0" smtClean="0">
                <a:solidFill>
                  <a:srgbClr val="FF0000"/>
                </a:solidFill>
              </a:rPr>
              <a:t>§1. Objašnjenje ovog elementa je predviđeno na sledeća dva slajda.</a:t>
            </a:r>
            <a:endParaRPr lang="sr-Latn-CS" dirty="0" smtClean="0"/>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35</a:t>
            </a:fld>
            <a:endParaRPr lang="sr-Latn-CS" dirty="0"/>
          </a:p>
        </p:txBody>
      </p:sp>
    </p:spTree>
    <p:extLst>
      <p:ext uri="{BB962C8B-B14F-4D97-AF65-F5344CB8AC3E}">
        <p14:creationId xmlns:p14="http://schemas.microsoft.com/office/powerpoint/2010/main" val="3377734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U lancu prenosa komunikacije obično postoji više od jednog davaoca usluga.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36</a:t>
            </a:fld>
            <a:endParaRPr lang="sr-Latn-CS" dirty="0"/>
          </a:p>
        </p:txBody>
      </p:sp>
    </p:spTree>
    <p:extLst>
      <p:ext uri="{BB962C8B-B14F-4D97-AF65-F5344CB8AC3E}">
        <p14:creationId xmlns:p14="http://schemas.microsoft.com/office/powerpoint/2010/main" val="2460716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S obzirom na to da obično postoji više od jednog davaoca usluga koji je uključen u lanac prenosa bilo kakve komunikacije, teško je za agencije organa reda da identifikuju svakog </a:t>
            </a:r>
            <a:r>
              <a:rPr lang="sr-Latn-CS" dirty="0" smtClean="0"/>
              <a:t>davaoca </a:t>
            </a:r>
            <a:r>
              <a:rPr lang="sr-Latn-CS" dirty="0" smtClean="0"/>
              <a:t>usluga uključenog u lanac prenosa kako bi bile u mogućnosti da izvrše i druga ovlašćenja (uključujući i naredbe za pružanje; pretragu i zaplenu) za svakog davaoca usluge. Stoga član 18. Budimpeštanske </a:t>
            </a:r>
            <a:r>
              <a:rPr lang="sr-Latn-CS" dirty="0" smtClean="0"/>
              <a:t>konvencije </a:t>
            </a:r>
            <a:r>
              <a:rPr lang="sr-Latn-CS" dirty="0" smtClean="0"/>
              <a:t>daje nadležnim organima zakonsku punomoć da traže delimično otkrivanje podataka o saobraćaju kako bi se omogućila identifikacija davaoca usluga uključenih u lanac. </a:t>
            </a:r>
          </a:p>
          <a:p>
            <a:endParaRPr lang="sr-Latn-CS" baseline="0" dirty="0" smtClean="0"/>
          </a:p>
          <a:p>
            <a:r>
              <a:rPr lang="sr-Latn-CS" dirty="0" smtClean="0"/>
              <a:t>Ovaj slajd takođe pruža različite načine na koje se mogu uručiti naredbe ka više </a:t>
            </a:r>
            <a:r>
              <a:rPr lang="sr-Latn-CS" dirty="0" smtClean="0"/>
              <a:t>davalaca </a:t>
            </a:r>
            <a:r>
              <a:rPr lang="sr-Latn-CS" dirty="0" smtClean="0"/>
              <a:t>usluga (npr. odvojeni nalozi kako se identifikuje svaki sledeći </a:t>
            </a:r>
            <a:r>
              <a:rPr lang="sr-Latn-CS" dirty="0" smtClean="0"/>
              <a:t>davalac </a:t>
            </a:r>
            <a:r>
              <a:rPr lang="sr-Latn-CS" dirty="0" smtClean="0"/>
              <a:t>usluga uključen u lanac prenosa; ili jedna naredba uručena jednom davaocu usluga koji je obavezan da obavesti svakog sledećeg davaoca koji je uključen u lanac prenosa).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37</a:t>
            </a:fld>
            <a:endParaRPr lang="sr-Latn-CS" dirty="0"/>
          </a:p>
        </p:txBody>
      </p:sp>
    </p:spTree>
    <p:extLst>
      <p:ext uri="{BB962C8B-B14F-4D97-AF65-F5344CB8AC3E}">
        <p14:creationId xmlns:p14="http://schemas.microsoft.com/office/powerpoint/2010/main" val="3508668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17. </a:t>
            </a:r>
            <a:r>
              <a:rPr lang="sr-Latn-CS" u="none" baseline="0" dirty="0" smtClean="0">
                <a:solidFill>
                  <a:srgbClr val="FF0000"/>
                </a:solidFill>
              </a:rPr>
              <a:t>§1. Objašnjenje ovihj elemenata se nalazi na sledećem slajdu.</a:t>
            </a:r>
            <a:endParaRPr lang="sr-Latn-C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38</a:t>
            </a:fld>
            <a:endParaRPr lang="sr-Latn-CS" dirty="0"/>
          </a:p>
        </p:txBody>
      </p:sp>
    </p:spTree>
    <p:extLst>
      <p:ext uri="{BB962C8B-B14F-4D97-AF65-F5344CB8AC3E}">
        <p14:creationId xmlns:p14="http://schemas.microsoft.com/office/powerpoint/2010/main" val="114640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Važno je da predmet naredbe za delimično otkrivanje podataka o saobraćaju mora biti opunomoćen za otkrivanje dovoljno podataka o saobraćaju kako bi se identifikovali drugi davaoci usluga koji su uključeni u prenos komunikacije. U odsustvu ovog ovlašćenja, bilo bi izuzetno teško identifikovati različite davaoce usluga i shodno tome izvršiti odgovarajuća ovlašćenja.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39</a:t>
            </a:fld>
            <a:endParaRPr lang="sr-Latn-CS" dirty="0"/>
          </a:p>
        </p:txBody>
      </p:sp>
    </p:spTree>
    <p:extLst>
      <p:ext uri="{BB962C8B-B14F-4D97-AF65-F5344CB8AC3E}">
        <p14:creationId xmlns:p14="http://schemas.microsoft.com/office/powerpoint/2010/main" val="18999985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eaLnBrk="1" fontAlgn="auto" hangingPunct="1">
              <a:spcBef>
                <a:spcPts val="0"/>
              </a:spcBef>
              <a:spcAft>
                <a:spcPts val="0"/>
              </a:spcAft>
              <a:defRPr/>
            </a:pPr>
            <a:r>
              <a:rPr lang="sr-Latn-CS" dirty="0" smtClean="0"/>
              <a:t>Odredba člana 18 takođe je veoma zanimljiva. Prema njoj, svaka strana mora usvojiti zakonodavne mere da bi ovlastila svoje organe reda (LEA) sa mogućnošću "izdavanja naredbi". Ovu sudsku naredbu mogu izdati agencije organa reda građanima i davaocima internet usluga, naređujući im da nadležnim organima obezbede podatke koji se čuvaju u računarskom sistemu, pod njihovom nadležnošću ili pruže podatke pretplatnika.</a:t>
            </a:r>
          </a:p>
          <a:p>
            <a:pPr eaLnBrk="1" fontAlgn="auto" hangingPunct="1">
              <a:spcBef>
                <a:spcPts val="0"/>
              </a:spcBef>
              <a:spcAft>
                <a:spcPts val="0"/>
              </a:spcAft>
              <a:defRPr/>
            </a:pPr>
            <a:r>
              <a:rPr lang="sr-Latn-CS"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sr-Latn-CS" dirty="0" smtClean="0"/>
              <a:t>U skladu sa Konvencijom, izdavanjem naredbi mora se navesti priroda i obim potrebnih podataka: vrlo je jasno da podaci koji se traže u istrazi moraju prethodno biti određeni i da su zato zabranjena </a:t>
            </a:r>
            <a:r>
              <a:rPr lang="sr-Latn-CS" i="1" dirty="0" smtClean="0"/>
              <a:t>pristrasna vođenja istrage</a:t>
            </a:r>
            <a:r>
              <a:rPr lang="sr-Latn-CS" dirty="0" smtClean="0"/>
              <a:t>. Svrha ovog zakonskog ograničenja je da nametne važna ograničenja u zaštiti ljudskih prava i sloboda pri vršenju ovih istražnih ovlašćenja od strane organa reda; ono obezbeđuje da se pretraga i zaplena informacija ograničava na informacije koje su direktno povezane sa predmetom koji se istražuje. Ovo ograničenje je još važnije od sličnih ograničenja koja traže pretraživanje i zaplenu u stvarnom svetu, gde ove operacije u većini slučajeva imaju ograničen praktični opseg. U digitalnom svetu, ako bi pravilo bilo da postoji potpuna dozvola pristupa celoj informaciji koja dolazi s delom hardvera, bilo bi dozvoljeno pristupiti svim vrstama informacija skladištenim na tom računaru, često nepovezano sa kriminalitetom pod istragom što bi ( npr. u slučaju elektronske komunikacije) uključilo i treće strane. </a:t>
            </a:r>
          </a:p>
          <a:p>
            <a:pPr eaLnBrk="1" fontAlgn="auto" hangingPunct="1">
              <a:spcBef>
                <a:spcPts val="0"/>
              </a:spcBef>
              <a:spcAft>
                <a:spcPts val="0"/>
              </a:spcAft>
              <a:defRPr/>
            </a:pPr>
            <a:endParaRPr lang="sr-Latn-CS" dirty="0" smtClean="0"/>
          </a:p>
          <a:p>
            <a:pPr eaLnBrk="1" fontAlgn="auto" hangingPunct="1">
              <a:spcBef>
                <a:spcPts val="0"/>
              </a:spcBef>
              <a:spcAft>
                <a:spcPts val="0"/>
              </a:spcAft>
              <a:defRPr/>
            </a:pPr>
            <a:r>
              <a:rPr lang="sr-Latn-CS" dirty="0" smtClean="0"/>
              <a:t>Kao što je već pomenuto, član 16. može stvoriti obavezu davatelju usluga da sačuva računarske podatke. Otkrivanje podataka o saobraćaju agencijama organa reda organizovano je članom 17, i omogućava samo otkrivanje podataka o saobraćaju. Mogućnost otkrivanja LEA-i bilo koje druge vrste informacija koja se čuva u digitalnom mediju organizovana je članom 18., u skladu ili ne sa naredbom za čuvanje izdatoj na osnovu člana 16. </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40</a:t>
            </a:fld>
            <a:endParaRPr lang="sr-Latn-C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sz="1200" kern="1200" dirty="0" smtClean="0">
                <a:solidFill>
                  <a:schemeClr val="tx1"/>
                </a:solidFill>
                <a:effectLst/>
                <a:latin typeface="+mn-lt"/>
              </a:rPr>
              <a:t>Trener bi </a:t>
            </a:r>
            <a:r>
              <a:rPr lang="sr-Latn-CS" sz="1200" kern="1200" dirty="0" smtClean="0">
                <a:solidFill>
                  <a:schemeClr val="tx1"/>
                </a:solidFill>
                <a:effectLst/>
                <a:latin typeface="+mn-lt"/>
              </a:rPr>
              <a:t>trebalo </a:t>
            </a:r>
            <a:r>
              <a:rPr lang="sr-Latn-CS" sz="1200" kern="1200" dirty="0" smtClean="0">
                <a:solidFill>
                  <a:schemeClr val="tx1"/>
                </a:solidFill>
                <a:effectLst/>
                <a:latin typeface="+mn-lt"/>
              </a:rPr>
              <a:t>da učesnicima pruži priliku da postavljaju sva pitanja koja mogu </a:t>
            </a:r>
            <a:r>
              <a:rPr lang="sr-Latn-CS" sz="1200" kern="1200" dirty="0" smtClean="0">
                <a:solidFill>
                  <a:schemeClr val="tx1"/>
                </a:solidFill>
                <a:effectLst/>
                <a:latin typeface="+mn-lt"/>
              </a:rPr>
              <a:t>biti </a:t>
            </a:r>
            <a:r>
              <a:rPr lang="sr-Latn-CS" sz="1200" kern="1200" dirty="0" smtClean="0">
                <a:solidFill>
                  <a:schemeClr val="tx1"/>
                </a:solidFill>
                <a:effectLst/>
                <a:latin typeface="+mn-lt"/>
              </a:rPr>
              <a:t>u vezi sa </a:t>
            </a:r>
            <a:r>
              <a:rPr lang="sr-Latn-CS" sz="1200" kern="1200" dirty="0" smtClean="0">
                <a:solidFill>
                  <a:schemeClr val="tx1"/>
                </a:solidFill>
                <a:effectLst/>
                <a:latin typeface="+mn-lt"/>
              </a:rPr>
              <a:t>prethodnim </a:t>
            </a:r>
            <a:r>
              <a:rPr lang="sr-Latn-CS" sz="1200" kern="1200" dirty="0" smtClean="0">
                <a:solidFill>
                  <a:schemeClr val="tx1"/>
                </a:solidFill>
                <a:effectLst/>
                <a:latin typeface="+mn-lt"/>
              </a:rPr>
              <a:t>slajdovima.</a:t>
            </a:r>
          </a:p>
          <a:p>
            <a:pPr eaLnBrk="1" hangingPunct="1">
              <a:spcBef>
                <a:spcPct val="0"/>
              </a:spcBef>
            </a:pPr>
            <a:endParaRPr lang="sr-Latn-CS" dirty="0"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F2BA1-D7B6-438D-9DE4-F59F16A815D9}" type="slidenum">
              <a:rPr lang="en-GB">
                <a:cs typeface="Arial" charset="0"/>
              </a:rPr>
              <a:pPr fontAlgn="base">
                <a:spcBef>
                  <a:spcPct val="0"/>
                </a:spcBef>
                <a:spcAft>
                  <a:spcPct val="0"/>
                </a:spcAft>
                <a:defRPr/>
              </a:pPr>
              <a:t>4</a:t>
            </a:fld>
            <a:endParaRPr lang="sr-Latn-CS" dirty="0">
              <a:cs typeface="Arial" charset="0"/>
            </a:endParaRPr>
          </a:p>
        </p:txBody>
      </p:sp>
    </p:spTree>
    <p:extLst>
      <p:ext uri="{BB962C8B-B14F-4D97-AF65-F5344CB8AC3E}">
        <p14:creationId xmlns:p14="http://schemas.microsoft.com/office/powerpoint/2010/main" val="3391288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sr-Latn-CS" dirty="0" smtClean="0"/>
              <a:t>Prva tačka člana 18 omogućava ovlašćivanje LEA-a za dobijanje određenih računarskih podataka i pretplatničkih informacija.</a:t>
            </a:r>
          </a:p>
          <a:p>
            <a:endParaRPr lang="sr-Latn-CS" baseline="0" dirty="0" smtClean="0"/>
          </a:p>
          <a:p>
            <a:r>
              <a:rPr lang="sr-Latn-CS" sz="1200" b="1" kern="1200" dirty="0" smtClean="0">
                <a:solidFill>
                  <a:schemeClr val="tx1"/>
                </a:solidFill>
                <a:effectLst/>
                <a:latin typeface="+mn-lt"/>
              </a:rPr>
              <a:t>U martu 2017. godine T-CY je usvojio Napomene uz Smernice  br. 10 </a:t>
            </a:r>
            <a:r>
              <a:rPr lang="sr-Latn-CS" sz="1200" b="1" i="0" u="none" strike="noStrike" kern="1200" baseline="0" dirty="0" smtClean="0">
                <a:solidFill>
                  <a:schemeClr val="tx1"/>
                </a:solidFill>
                <a:latin typeface="+mn-lt"/>
              </a:rPr>
              <a:t>Izdavanje naredbi za pretplatničke informacije (član 18. Budimpeštanske </a:t>
            </a:r>
            <a:r>
              <a:rPr lang="sr-Latn-CS" sz="1200" b="1" i="0" u="none" strike="noStrike" kern="1200" baseline="0" dirty="0" smtClean="0">
                <a:solidFill>
                  <a:schemeClr val="tx1"/>
                </a:solidFill>
                <a:latin typeface="+mn-lt"/>
              </a:rPr>
              <a:t>konvencije</a:t>
            </a:r>
            <a:r>
              <a:rPr lang="sr-Latn-CS" sz="1200" b="1" i="0" u="none" strike="noStrike" kern="1200" baseline="0" dirty="0" smtClean="0">
                <a:solidFill>
                  <a:schemeClr val="tx1"/>
                </a:solidFill>
                <a:latin typeface="+mn-lt"/>
              </a:rPr>
              <a:t>): </a:t>
            </a:r>
          </a:p>
          <a:p>
            <a:endParaRPr lang="sr-Latn-CS" sz="1200" b="1" i="0" u="none" strike="noStrike" kern="1200" baseline="0" dirty="0" smtClean="0">
              <a:solidFill>
                <a:schemeClr val="tx1"/>
              </a:solidFill>
              <a:latin typeface="+mn-lt"/>
              <a:ea typeface="+mn-ea"/>
              <a:cs typeface="+mn-cs"/>
            </a:endParaRPr>
          </a:p>
          <a:p>
            <a:r>
              <a:rPr lang="sr-Latn-CS" sz="1200" b="1" i="0" u="none" strike="noStrike" kern="1200" baseline="0" dirty="0" smtClean="0">
                <a:solidFill>
                  <a:schemeClr val="tx1"/>
                </a:solidFill>
                <a:latin typeface="+mn-lt"/>
              </a:rPr>
              <a:t>https://rm.coe.int/CoERMPublicCommonSearchServices/DisplayDCTMContent?documentId=09000016806f943e</a:t>
            </a:r>
            <a:endParaRPr lang="sr-Latn-CS" b="1" baseline="0" dirty="0" smtClean="0"/>
          </a:p>
          <a:p>
            <a:endParaRPr lang="sr-Latn-CS" baseline="0" dirty="0" smtClean="0"/>
          </a:p>
          <a:p>
            <a:r>
              <a:rPr lang="sr-Latn-CS" sz="1200" b="1" i="0" u="none" strike="noStrike" kern="1200" baseline="0" dirty="0" smtClean="0">
                <a:solidFill>
                  <a:schemeClr val="tx1"/>
                </a:solidFill>
                <a:latin typeface="+mn-lt"/>
              </a:rPr>
              <a:t>Opseg člana 18.1.a </a:t>
            </a:r>
            <a:endParaRPr lang="sr-Latn-CS" sz="1200" b="0" i="0" u="none" strike="noStrike" kern="1200" baseline="0" dirty="0" smtClean="0">
              <a:solidFill>
                <a:schemeClr val="tx1"/>
              </a:solidFill>
              <a:latin typeface="+mn-lt"/>
              <a:ea typeface="+mn-ea"/>
              <a:cs typeface="+mn-cs"/>
            </a:endParaRPr>
          </a:p>
          <a:p>
            <a:r>
              <a:rPr lang="sr-Latn-CS" sz="1200" b="0" i="0" u="none" strike="noStrike" kern="1200" baseline="0" dirty="0" smtClean="0">
                <a:solidFill>
                  <a:schemeClr val="tx1"/>
                </a:solidFill>
                <a:latin typeface="+mn-lt"/>
              </a:rPr>
              <a:t> Opseg je širok: "lice" (koje može uključiti i "davaoca usluga") koje je prisutno na teritoriji Strane. </a:t>
            </a:r>
          </a:p>
          <a:p>
            <a:r>
              <a:rPr lang="sr-Latn-CS" sz="1200" b="0" i="0" u="none" strike="noStrike" kern="1200" baseline="0" dirty="0" smtClean="0">
                <a:solidFill>
                  <a:schemeClr val="tx1"/>
                </a:solidFill>
                <a:latin typeface="+mn-lt"/>
              </a:rPr>
              <a:t> U vezi sa računarskim podacima, oblast je široka, ali ne pravi razlike: bilo koji "navedeni" računarski podaci (dakle član 18.1.a nije ograničen za "pretplatničke informacije" i pokriva sve vrste računarskih podataka). </a:t>
            </a:r>
          </a:p>
          <a:p>
            <a:r>
              <a:rPr lang="sr-Latn-CS" sz="1200" b="0" i="0" u="none" strike="noStrike" kern="1200" baseline="0" dirty="0" smtClean="0">
                <a:solidFill>
                  <a:schemeClr val="tx1"/>
                </a:solidFill>
                <a:latin typeface="+mn-lt"/>
              </a:rPr>
              <a:t> Navedeni računarski podaci su u posedu tog lica ili, ako lice nema fizički posed, to lice slobodno kontroliše računarske podatke koji bi trebalo da se dostave u skladu sa članom 18.1.a unutar teritorije Strane. </a:t>
            </a:r>
          </a:p>
          <a:p>
            <a:r>
              <a:rPr lang="sr-Latn-CS" sz="1200" b="0" i="0" u="none" strike="noStrike" kern="1200" baseline="0" dirty="0" smtClean="0">
                <a:solidFill>
                  <a:schemeClr val="tx1"/>
                </a:solidFill>
                <a:latin typeface="+mn-lt"/>
              </a:rPr>
              <a:t> Navedeni računarski podaci se čuvaju u računarskom sistemu ili na mediju za čuvanje računarskih podatka. </a:t>
            </a:r>
          </a:p>
          <a:p>
            <a:r>
              <a:rPr lang="sr-Latn-CS" sz="1200" b="0" i="0" u="none" strike="noStrike" kern="1200" baseline="0" dirty="0" smtClean="0">
                <a:solidFill>
                  <a:schemeClr val="tx1"/>
                </a:solidFill>
                <a:latin typeface="+mn-lt"/>
              </a:rPr>
              <a:t> Naredbu izdaje i sprovodi nadležni organ Strane u kojoj se traži i odobrava naredba. </a:t>
            </a:r>
          </a:p>
          <a:p>
            <a:endParaRPr lang="sr-Latn-CS" sz="1200" b="0" i="0" u="none" strike="noStrike" kern="1200" baseline="0" dirty="0" smtClean="0">
              <a:solidFill>
                <a:schemeClr val="tx1"/>
              </a:solidFill>
              <a:latin typeface="+mn-lt"/>
              <a:ea typeface="+mn-ea"/>
              <a:cs typeface="+mn-cs"/>
            </a:endParaRPr>
          </a:p>
          <a:p>
            <a:r>
              <a:rPr lang="sr-Latn-CS" sz="1200" b="1" i="0" u="none" strike="noStrike" kern="1200" baseline="0" dirty="0" smtClean="0">
                <a:solidFill>
                  <a:schemeClr val="tx1"/>
                </a:solidFill>
                <a:latin typeface="+mn-lt"/>
              </a:rPr>
              <a:t>Opseg člana 18.1.b </a:t>
            </a:r>
            <a:endParaRPr lang="sr-Latn-CS" sz="1200" b="0" i="0" u="none" strike="noStrike" kern="1200" baseline="0" dirty="0" smtClean="0">
              <a:solidFill>
                <a:schemeClr val="tx1"/>
              </a:solidFill>
              <a:latin typeface="+mn-lt"/>
              <a:ea typeface="+mn-ea"/>
              <a:cs typeface="+mn-cs"/>
            </a:endParaRPr>
          </a:p>
          <a:p>
            <a:r>
              <a:rPr lang="sr-Latn-CS" sz="1200" b="0" i="0" u="none" strike="noStrike" kern="1200" baseline="0" dirty="0" smtClean="0">
                <a:solidFill>
                  <a:schemeClr val="tx1"/>
                </a:solidFill>
                <a:latin typeface="+mn-lt"/>
              </a:rPr>
              <a:t>Opseg člana 18.1.b je uži u odnosu na član 18.1.a: </a:t>
            </a:r>
          </a:p>
          <a:p>
            <a:r>
              <a:rPr lang="sr-Latn-CS" sz="1200" b="0" i="0" u="none" strike="noStrike" kern="1200" baseline="0" dirty="0" smtClean="0">
                <a:solidFill>
                  <a:schemeClr val="tx1"/>
                </a:solidFill>
                <a:latin typeface="+mn-lt"/>
              </a:rPr>
              <a:t> Odeljak b ograničen je na "davaoca usluga".</a:t>
            </a:r>
          </a:p>
          <a:p>
            <a:r>
              <a:rPr lang="sr-Latn-CS" sz="1200" b="0" i="0" u="none" strike="noStrike" kern="1200" baseline="0" dirty="0" smtClean="0">
                <a:solidFill>
                  <a:schemeClr val="tx1"/>
                </a:solidFill>
                <a:latin typeface="+mn-lt"/>
              </a:rPr>
              <a:t> </a:t>
            </a:r>
            <a:r>
              <a:rPr lang="sr-Latn-CS" sz="1200" b="0" i="0" u="none" strike="noStrike" kern="1200" baseline="0" dirty="0" smtClean="0">
                <a:solidFill>
                  <a:schemeClr val="tx1"/>
                </a:solidFill>
                <a:latin typeface="+mn-lt"/>
              </a:rPr>
              <a:t>Davalac </a:t>
            </a:r>
            <a:r>
              <a:rPr lang="sr-Latn-CS" sz="1200" b="0" i="0" u="none" strike="noStrike" kern="1200" baseline="0" dirty="0" smtClean="0">
                <a:solidFill>
                  <a:schemeClr val="tx1"/>
                </a:solidFill>
                <a:latin typeface="+mn-lt"/>
              </a:rPr>
              <a:t>usluga  kome je naredba izdata ne mora nužno biti prisutan, ali nudi svoje usluge na teritoriji Strane. </a:t>
            </a:r>
          </a:p>
          <a:p>
            <a:r>
              <a:rPr lang="sr-Latn-CS" sz="1200" b="0" i="0" u="none" strike="noStrike" kern="1200" baseline="0" dirty="0" smtClean="0">
                <a:solidFill>
                  <a:schemeClr val="tx1"/>
                </a:solidFill>
                <a:latin typeface="+mn-lt"/>
              </a:rPr>
              <a:t> Ograničen je na "informacije o pretplatniku". </a:t>
            </a:r>
          </a:p>
          <a:p>
            <a:r>
              <a:rPr lang="sr-Latn-CS" sz="1200" b="0" i="0" u="none" strike="noStrike" kern="1200" baseline="0" dirty="0" smtClean="0">
                <a:solidFill>
                  <a:schemeClr val="tx1"/>
                </a:solidFill>
                <a:latin typeface="+mn-lt"/>
              </a:rPr>
              <a:t> Informacije pretplatnika odnose se na takve usluge i nalaze se u posedu ili kontroli tog davaoca usluga. </a:t>
            </a:r>
          </a:p>
          <a:p>
            <a:endParaRPr lang="sr-Latn-CS" sz="1200" b="0" i="0" u="none" strike="noStrike" kern="1200" baseline="0" dirty="0" smtClean="0">
              <a:solidFill>
                <a:schemeClr val="tx1"/>
              </a:solidFill>
              <a:latin typeface="+mn-lt"/>
              <a:ea typeface="+mn-ea"/>
              <a:cs typeface="+mn-cs"/>
            </a:endParaRPr>
          </a:p>
          <a:p>
            <a:r>
              <a:rPr lang="sr-Latn-CS" sz="1200" b="0" i="0" u="none" strike="noStrike" kern="1200" baseline="0" dirty="0" smtClean="0">
                <a:solidFill>
                  <a:schemeClr val="tx1"/>
                </a:solidFill>
                <a:latin typeface="+mn-lt"/>
              </a:rPr>
              <a:t>Za razliku od člana 18.1.a koji je ograničen na opseg primene na "lica prisutna na teritoriji Strane", 18.1.b ne govori o pitanju lokacije davaoca usluge. Strane mogu primeniti odredbu u okolnostima u kojima </a:t>
            </a:r>
            <a:r>
              <a:rPr lang="sr-Latn-CS" sz="1200" b="0" i="0" u="none" strike="noStrike" kern="1200" baseline="0" dirty="0" smtClean="0">
                <a:solidFill>
                  <a:schemeClr val="tx1"/>
                </a:solidFill>
                <a:latin typeface="+mn-lt"/>
              </a:rPr>
              <a:t>davalac </a:t>
            </a:r>
            <a:r>
              <a:rPr lang="sr-Latn-CS" sz="1200" b="0" i="0" u="none" strike="noStrike" kern="1200" baseline="0" dirty="0" smtClean="0">
                <a:solidFill>
                  <a:schemeClr val="tx1"/>
                </a:solidFill>
                <a:latin typeface="+mn-lt"/>
              </a:rPr>
              <a:t>usluga koji pruža svoje usluge na teritoriji Strane nije niti pravno niti fizički prisutan na teritoriji.</a:t>
            </a:r>
          </a:p>
          <a:p>
            <a:endParaRPr lang="sr-Latn-CS" sz="1200" b="0" i="0" u="none" strike="noStrike" kern="1200" baseline="0" dirty="0" smtClean="0">
              <a:solidFill>
                <a:schemeClr val="tx1"/>
              </a:solidFill>
              <a:latin typeface="+mn-lt"/>
              <a:ea typeface="+mn-ea"/>
              <a:cs typeface="+mn-cs"/>
            </a:endParaRPr>
          </a:p>
          <a:p>
            <a:r>
              <a:rPr lang="sr-Latn-CS" sz="1200" b="0" i="0" u="none" strike="noStrike" kern="1200" baseline="0" dirty="0" smtClean="0">
                <a:solidFill>
                  <a:schemeClr val="tx1"/>
                </a:solidFill>
                <a:latin typeface="+mn-lt"/>
              </a:rPr>
              <a:t>Čuvanje pretplatničkih podataka u drugoj nadležnosti ne sprečava primenu </a:t>
            </a:r>
            <a:r>
              <a:rPr lang="sr-Latn-CS" sz="1200" b="0" i="0" u="none" strike="noStrike" kern="1200" baseline="0" dirty="0" smtClean="0">
                <a:solidFill>
                  <a:schemeClr val="tx1"/>
                </a:solidFill>
                <a:latin typeface="+mn-lt"/>
              </a:rPr>
              <a:t>Budimpeštanske konvencije </a:t>
            </a:r>
            <a:r>
              <a:rPr lang="sr-Latn-CS" sz="1200" b="0" i="0" u="none" strike="noStrike" kern="1200" baseline="0" dirty="0" smtClean="0">
                <a:solidFill>
                  <a:schemeClr val="tx1"/>
                </a:solidFill>
                <a:latin typeface="+mn-lt"/>
              </a:rPr>
              <a:t>u članu 18 sve dok su takvi podaci u posedu ili pod kontrolom davaoca usluga. Što se tiče člana 18.1.b, situacija može uključiti davaoca usluga čije je sedište u jednoj nadležnosti, ali podatke čuva u drugoj nadležnosti. Podaci se takođe mogu prikazivati u nekoliko jurisdikcija ili prelaziti između jurisdikcija u skladu sa diskrecionim pravom davaoca usluga i bez znanja ili kontrole nad pretplatnikom. Pravni režimi sve učestalije prepoznaju, kako u krivičnoj pravosudnoj sferi tako i u sferi privatnosti i zaštite podataka, da lokacija podataka nije odlučujući faktor za uspostavljanje nadležnosti.  </a:t>
            </a:r>
          </a:p>
          <a:p>
            <a:endParaRPr lang="sr-Latn-CS" sz="1200" b="0" i="0" u="none" strike="noStrike" kern="1200" baseline="0" dirty="0" smtClean="0">
              <a:solidFill>
                <a:schemeClr val="tx1"/>
              </a:solidFill>
              <a:latin typeface="+mn-lt"/>
              <a:ea typeface="+mn-ea"/>
              <a:cs typeface="+mn-cs"/>
            </a:endParaRPr>
          </a:p>
          <a:p>
            <a:r>
              <a:rPr lang="sr-Latn-CS" sz="1200" kern="1200" dirty="0" smtClean="0">
                <a:solidFill>
                  <a:schemeClr val="tx1"/>
                </a:solidFill>
                <a:effectLst/>
                <a:latin typeface="+mn-lt"/>
              </a:rPr>
              <a:t>Uzimajući u obzir primenljivosti člana 18. kroz slučaj </a:t>
            </a:r>
            <a:r>
              <a:rPr lang="sr-Latn-CS" sz="1200" i="1" kern="1200" dirty="0" smtClean="0">
                <a:solidFill>
                  <a:schemeClr val="tx1"/>
                </a:solidFill>
                <a:effectLst/>
                <a:latin typeface="+mn-lt"/>
              </a:rPr>
              <a:t>Yahoo:!</a:t>
            </a:r>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U slučaju </a:t>
            </a:r>
            <a:r>
              <a:rPr lang="sr-Latn-CS" sz="1200" i="1" kern="1200" dirty="0" smtClean="0">
                <a:solidFill>
                  <a:schemeClr val="tx1"/>
                </a:solidFill>
                <a:effectLst/>
                <a:latin typeface="+mn-lt"/>
              </a:rPr>
              <a:t>Yahoo!</a:t>
            </a:r>
            <a:r>
              <a:rPr lang="sr-Latn-CS" sz="1200" kern="1200" dirty="0" smtClean="0">
                <a:solidFill>
                  <a:schemeClr val="tx1"/>
                </a:solidFill>
                <a:effectLst/>
                <a:latin typeface="+mn-lt"/>
              </a:rPr>
              <a:t> belgijski Vrhovni Sud je razmatrao da li je belgijski javni tužilac ovlašćen da zatraži od Yahoo! da dostavi pretplatničke informacije (naime IP adrese povezane sa računima elektronske pošte registrovanim na Yahoo!), iako Yahoo! nije imao fizičko ili pravno prisustvo u Belgiji.</a:t>
            </a:r>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 </a:t>
            </a:r>
            <a:endParaRPr lang="sr-Latn-CS" sz="1200" kern="1200" dirty="0" smtClean="0">
              <a:solidFill>
                <a:schemeClr val="tx1"/>
              </a:solidFill>
              <a:effectLst/>
              <a:latin typeface="+mn-lt"/>
              <a:ea typeface="+mn-ea"/>
              <a:cs typeface="+mn-cs"/>
            </a:endParaRPr>
          </a:p>
          <a:p>
            <a:r>
              <a:rPr lang="sr-Latn-CS" sz="1200" kern="1200" dirty="0" smtClean="0">
                <a:solidFill>
                  <a:schemeClr val="tx1"/>
                </a:solidFill>
                <a:effectLst/>
                <a:latin typeface="+mn-lt"/>
              </a:rPr>
              <a:t>Belgijski Sud je smatrao da se obaveza saradnje odnosi na bilo kojeg ISP-a koji nudi usluge u Belgiji. </a:t>
            </a:r>
            <a:endParaRPr lang="sr-Latn-C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18. </a:t>
            </a:r>
            <a:r>
              <a:rPr lang="sr-Latn-CS" u="none" baseline="0" dirty="0" smtClean="0">
                <a:solidFill>
                  <a:srgbClr val="FF0000"/>
                </a:solidFill>
              </a:rPr>
              <a:t>§3 i §2-</a:t>
            </a: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41</a:t>
            </a:fld>
            <a:endParaRPr lang="sr-Latn-CS" dirty="0"/>
          </a:p>
        </p:txBody>
      </p:sp>
    </p:spTree>
    <p:extLst>
      <p:ext uri="{BB962C8B-B14F-4D97-AF65-F5344CB8AC3E}">
        <p14:creationId xmlns:p14="http://schemas.microsoft.com/office/powerpoint/2010/main" val="159774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Treća tačka člana 18 definiše pojam "pretplatničke informacije".</a:t>
            </a:r>
          </a:p>
          <a:p>
            <a:endParaRPr lang="sr-Latn-CS" dirty="0" smtClean="0"/>
          </a:p>
          <a:p>
            <a:r>
              <a:rPr lang="sr-Latn-CS" dirty="0" smtClean="0"/>
              <a:t>Druga tačka se odnosi na uslove i mere zaštite, koje će se proučiti u drugom delu trenutne lekcije.</a:t>
            </a:r>
          </a:p>
          <a:p>
            <a:endParaRPr lang="sr-Latn-CS" baseline="0" dirty="0" smtClean="0"/>
          </a:p>
          <a:p>
            <a:r>
              <a:rPr lang="sr-Latn-CS" dirty="0" smtClean="0"/>
              <a:t>Za više detalja o konceptu informacija o pretplatnicima pogledajte </a:t>
            </a:r>
            <a:r>
              <a:rPr lang="sr-Latn-CS" sz="1200" kern="1200" dirty="0" smtClean="0">
                <a:solidFill>
                  <a:schemeClr val="tx1"/>
                </a:solidFill>
                <a:effectLst/>
                <a:latin typeface="+mn-lt"/>
              </a:rPr>
              <a:t>Smernice T-CY, Napomenae br.</a:t>
            </a:r>
            <a:r>
              <a:rPr lang="sr-Latn-CS" dirty="0" smtClean="0"/>
              <a:t> </a:t>
            </a:r>
            <a:r>
              <a:rPr lang="sr-Latn-CS" sz="1200" kern="1200" dirty="0" smtClean="0">
                <a:solidFill>
                  <a:schemeClr val="tx1"/>
                </a:solidFill>
                <a:effectLst/>
                <a:latin typeface="+mn-lt"/>
              </a:rPr>
              <a:t>8</a:t>
            </a:r>
            <a:r>
              <a:rPr lang="sr-Latn-CS" dirty="0" smtClean="0"/>
              <a:t> </a:t>
            </a:r>
            <a:r>
              <a:rPr lang="sr-Latn-CS" sz="1200" kern="1200" dirty="0" smtClean="0">
                <a:solidFill>
                  <a:schemeClr val="tx1"/>
                </a:solidFill>
                <a:effectLst/>
                <a:latin typeface="+mn-lt"/>
              </a:rPr>
              <a:t>Dobijanje</a:t>
            </a:r>
            <a:r>
              <a:rPr lang="sr-Latn-CS" dirty="0" smtClean="0"/>
              <a:t> </a:t>
            </a:r>
            <a:r>
              <a:rPr lang="sr-Latn-CS" sz="1200" kern="1200" dirty="0" smtClean="0">
                <a:solidFill>
                  <a:schemeClr val="tx1"/>
                </a:solidFill>
                <a:effectLst/>
                <a:latin typeface="+mn-lt"/>
              </a:rPr>
              <a:t>informacija o preplatniku </a:t>
            </a:r>
            <a:r>
              <a:rPr lang="sr-Latn-CS" dirty="0" smtClean="0"/>
              <a:t> </a:t>
            </a:r>
            <a:r>
              <a:rPr lang="sr-Latn-CS" sz="1200" kern="1200" dirty="0" smtClean="0">
                <a:solidFill>
                  <a:schemeClr val="tx1"/>
                </a:solidFill>
                <a:effectLst/>
                <a:latin typeface="+mn-lt"/>
              </a:rPr>
              <a:t>za</a:t>
            </a:r>
            <a:r>
              <a:rPr lang="sr-Latn-CS" dirty="0" smtClean="0"/>
              <a:t> </a:t>
            </a:r>
            <a:r>
              <a:rPr lang="sr-Latn-CS" sz="1200" kern="1200" dirty="0" smtClean="0">
                <a:solidFill>
                  <a:schemeClr val="tx1"/>
                </a:solidFill>
                <a:effectLst/>
                <a:latin typeface="+mn-lt"/>
              </a:rPr>
              <a:t>IP </a:t>
            </a:r>
            <a:r>
              <a:rPr lang="sr-Latn-CS" dirty="0" smtClean="0"/>
              <a:t> </a:t>
            </a:r>
            <a:r>
              <a:rPr lang="sr-Latn-CS" sz="1200" kern="1200" dirty="0" smtClean="0">
                <a:solidFill>
                  <a:schemeClr val="tx1"/>
                </a:solidFill>
                <a:effectLst/>
                <a:latin typeface="+mn-lt"/>
              </a:rPr>
              <a:t>adresu koja se koristila u određenim</a:t>
            </a:r>
            <a:r>
              <a:rPr lang="sr-Latn-CS" dirty="0" smtClean="0"/>
              <a:t> </a:t>
            </a:r>
            <a:r>
              <a:rPr lang="sr-Latn-CS" sz="1200" kern="1200" dirty="0" smtClean="0">
                <a:solidFill>
                  <a:schemeClr val="tx1"/>
                </a:solidFill>
                <a:effectLst/>
                <a:latin typeface="+mn-lt"/>
              </a:rPr>
              <a:t>komunikacijama unutar istrage krivičnog dela: https://rm.coe.int/CoERMPublicCommonSearchServices/DisplayDCTMContent?documentId=09000016802e7130.</a:t>
            </a:r>
          </a:p>
          <a:p>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18. </a:t>
            </a:r>
            <a:r>
              <a:rPr lang="sr-Latn-CS" u="none" baseline="0" dirty="0" smtClean="0">
                <a:solidFill>
                  <a:srgbClr val="FF0000"/>
                </a:solidFill>
              </a:rPr>
              <a:t>§3.</a:t>
            </a:r>
            <a:endParaRPr lang="sr-Latn-CS" sz="1200" kern="1200" dirty="0" smtClean="0">
              <a:solidFill>
                <a:schemeClr val="tx1"/>
              </a:solidFill>
              <a:effectLst/>
              <a:latin typeface="+mn-lt"/>
              <a:ea typeface="+mn-ea"/>
              <a:cs typeface="+mn-cs"/>
            </a:endParaRPr>
          </a:p>
          <a:p>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42</a:t>
            </a:fld>
            <a:endParaRPr lang="sr-Latn-CS" dirty="0"/>
          </a:p>
        </p:txBody>
      </p:sp>
    </p:spTree>
    <p:extLst>
      <p:ext uri="{BB962C8B-B14F-4D97-AF65-F5344CB8AC3E}">
        <p14:creationId xmlns:p14="http://schemas.microsoft.com/office/powerpoint/2010/main" val="726773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43</a:t>
            </a:fld>
            <a:endParaRPr lang="sr-Latn-CS" dirty="0"/>
          </a:p>
        </p:txBody>
      </p:sp>
    </p:spTree>
    <p:extLst>
      <p:ext uri="{BB962C8B-B14F-4D97-AF65-F5344CB8AC3E}">
        <p14:creationId xmlns:p14="http://schemas.microsoft.com/office/powerpoint/2010/main" val="3759429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Budapeštanska </a:t>
            </a:r>
            <a:r>
              <a:rPr lang="sr-Latn-CS" dirty="0" smtClean="0"/>
              <a:t>konvencija </a:t>
            </a:r>
            <a:r>
              <a:rPr lang="sr-Latn-CS" dirty="0" smtClean="0"/>
              <a:t>koristi pojam "nadležni organi" da obezbedi određeni nivo fleksibilnosti stranama kako bi osnažili </a:t>
            </a:r>
            <a:r>
              <a:rPr lang="en-US" dirty="0" smtClean="0"/>
              <a:t>odgovarajuć</a:t>
            </a:r>
            <a:r>
              <a:rPr lang="sr-Latn-CS" dirty="0" smtClean="0"/>
              <a:t>a ovlašćenja u zavisnosti od njihovih pravnih sistema.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44</a:t>
            </a:fld>
            <a:endParaRPr lang="sr-Latn-CS" dirty="0"/>
          </a:p>
        </p:txBody>
      </p:sp>
    </p:spTree>
    <p:extLst>
      <p:ext uri="{BB962C8B-B14F-4D97-AF65-F5344CB8AC3E}">
        <p14:creationId xmlns:p14="http://schemas.microsoft.com/office/powerpoint/2010/main" val="1740740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45</a:t>
            </a:fld>
            <a:endParaRPr lang="sr-Latn-CS" dirty="0"/>
          </a:p>
        </p:txBody>
      </p:sp>
    </p:spTree>
    <p:extLst>
      <p:ext uri="{BB962C8B-B14F-4D97-AF65-F5344CB8AC3E}">
        <p14:creationId xmlns:p14="http://schemas.microsoft.com/office/powerpoint/2010/main" val="10854047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Član 18,1, se odnosi na lica na teritoriji strane. Stoga, iako ne zahteva da se računarski podaci, koji su predmet izdadatog naloga, nalaze na teritoriji, lice na koje se odnosi, mora biti fizički prisutno na teritoriji. Pojam lice je širok i uključuje i fizička lica i pravna lica, uključujući davaoce usluga.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46</a:t>
            </a:fld>
            <a:endParaRPr lang="sr-Latn-CS" dirty="0"/>
          </a:p>
        </p:txBody>
      </p:sp>
    </p:spTree>
    <p:extLst>
      <p:ext uri="{BB962C8B-B14F-4D97-AF65-F5344CB8AC3E}">
        <p14:creationId xmlns:p14="http://schemas.microsoft.com/office/powerpoint/2010/main" val="18177668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47</a:t>
            </a:fld>
            <a:endParaRPr lang="sr-Latn-CS" dirty="0"/>
          </a:p>
        </p:txBody>
      </p:sp>
    </p:spTree>
    <p:extLst>
      <p:ext uri="{BB962C8B-B14F-4D97-AF65-F5344CB8AC3E}">
        <p14:creationId xmlns:p14="http://schemas.microsoft.com/office/powerpoint/2010/main" val="20703882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Neophodno je da nadležni organ koji koji izdaje naredbu za računarske podatke bude ovlašćen da uradi isto u pogledu samo navedenih podataka, a ne generalno da zahteva velike količine podataka bez razlike. Prema tome, izdavanje naredbe licu za izdavanje svih podataka sačuvanih u njihovom računarskom sistemu nije dozvoljeno prema članu 18.</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48</a:t>
            </a:fld>
            <a:endParaRPr lang="sr-Latn-CS" dirty="0"/>
          </a:p>
        </p:txBody>
      </p:sp>
    </p:spTree>
    <p:extLst>
      <p:ext uri="{BB962C8B-B14F-4D97-AF65-F5344CB8AC3E}">
        <p14:creationId xmlns:p14="http://schemas.microsoft.com/office/powerpoint/2010/main" val="2635034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49</a:t>
            </a:fld>
            <a:endParaRPr lang="sr-Latn-CS" dirty="0"/>
          </a:p>
        </p:txBody>
      </p:sp>
    </p:spTree>
    <p:extLst>
      <p:ext uri="{BB962C8B-B14F-4D97-AF65-F5344CB8AC3E}">
        <p14:creationId xmlns:p14="http://schemas.microsoft.com/office/powerpoint/2010/main" val="39270916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Nadležni organ može da naredi samo licu da izda računarske podatke ako su takvi određeni računarski podaci u posedu ili kontroli takvog lica. Ovaj slajd razlikuje posedovanje (tj. fizičko posedovanje) i kontrolu (tj. slobodna kontrola nad podacima, čak i ako oni možda nisu u njihovom fizičkom posedu). </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50</a:t>
            </a:fld>
            <a:endParaRPr lang="sr-Latn-CS"/>
          </a:p>
        </p:txBody>
      </p:sp>
    </p:spTree>
    <p:extLst>
      <p:ext uri="{BB962C8B-B14F-4D97-AF65-F5344CB8AC3E}">
        <p14:creationId xmlns:p14="http://schemas.microsoft.com/office/powerpoint/2010/main" val="123557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Prvi deo će predstaviti proceduralne odredbe Budapeštanske Konvencije. </a:t>
            </a:r>
            <a:r>
              <a:rPr lang="sr-Latn-CS" sz="1200" kern="1200" dirty="0" smtClean="0">
                <a:solidFill>
                  <a:schemeClr val="tx1"/>
                </a:solidFill>
                <a:effectLst/>
                <a:latin typeface="+mn-lt"/>
              </a:rPr>
              <a:t>Jedan od najvažnijih aspekata Budimpeštanske konvencije, koji mora biti snažno podvučen, je njegova procesna dimenzija</a:t>
            </a:r>
          </a:p>
          <a:p>
            <a:endParaRPr lang="sr-Latn-CS" baseline="0" dirty="0" smtClean="0"/>
          </a:p>
          <a:p>
            <a:r>
              <a:rPr lang="sr-Latn-CS" dirty="0" smtClean="0"/>
              <a:t>Član 15. koji se odnosi na uslove i ograničenja, koji pripada odeljku za procesno pravo, neće biti </a:t>
            </a:r>
            <a:r>
              <a:rPr lang="sr-Latn-CS" dirty="0" smtClean="0"/>
              <a:t>predstavljen </a:t>
            </a:r>
            <a:r>
              <a:rPr lang="sr-Latn-CS" dirty="0" smtClean="0"/>
              <a:t>u ovom </a:t>
            </a:r>
            <a:r>
              <a:rPr lang="sr-Latn-CS" dirty="0" smtClean="0"/>
              <a:t>delu, </a:t>
            </a:r>
            <a:r>
              <a:rPr lang="sr-Latn-CS" dirty="0" smtClean="0"/>
              <a:t>već će biti predmet drugog dela.</a:t>
            </a:r>
            <a:endParaRPr lang="sr-Latn-C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a:t>
            </a:fld>
            <a:endParaRPr lang="sr-Latn-CS" dirty="0"/>
          </a:p>
        </p:txBody>
      </p:sp>
    </p:spTree>
    <p:extLst>
      <p:ext uri="{BB962C8B-B14F-4D97-AF65-F5344CB8AC3E}">
        <p14:creationId xmlns:p14="http://schemas.microsoft.com/office/powerpoint/2010/main" val="2427813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51</a:t>
            </a:fld>
            <a:endParaRPr lang="sr-Latn-CS" dirty="0"/>
          </a:p>
        </p:txBody>
      </p:sp>
    </p:spTree>
    <p:extLst>
      <p:ext uri="{BB962C8B-B14F-4D97-AF65-F5344CB8AC3E}">
        <p14:creationId xmlns:p14="http://schemas.microsoft.com/office/powerpoint/2010/main" val="2609384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Izdavanje naloga može se vršiti samo u odnosu na postojeće podatke koji su ili u računarskom sistemu ili za medijime za čuvanje računarskih podataka. Ne može se koristiti da se naredi osobi da zadrži podatke; ili da izda podatke koji će nastati u budućem vremenu.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52</a:t>
            </a:fld>
            <a:endParaRPr lang="sr-Latn-CS"/>
          </a:p>
        </p:txBody>
      </p:sp>
    </p:spTree>
    <p:extLst>
      <p:ext uri="{BB962C8B-B14F-4D97-AF65-F5344CB8AC3E}">
        <p14:creationId xmlns:p14="http://schemas.microsoft.com/office/powerpoint/2010/main" val="35352101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53</a:t>
            </a:fld>
            <a:endParaRPr lang="sr-Latn-CS" dirty="0"/>
          </a:p>
        </p:txBody>
      </p:sp>
    </p:spTree>
    <p:extLst>
      <p:ext uri="{BB962C8B-B14F-4D97-AF65-F5344CB8AC3E}">
        <p14:creationId xmlns:p14="http://schemas.microsoft.com/office/powerpoint/2010/main" val="23982256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Ovaj slajd daje objašnjenje definicije davaoca usluga prema članu 1. Budimpeštanske konvencije.</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54</a:t>
            </a:fld>
            <a:endParaRPr lang="sr-Latn-CS"/>
          </a:p>
        </p:txBody>
      </p:sp>
    </p:spTree>
    <p:extLst>
      <p:ext uri="{BB962C8B-B14F-4D97-AF65-F5344CB8AC3E}">
        <p14:creationId xmlns:p14="http://schemas.microsoft.com/office/powerpoint/2010/main" val="8153254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55</a:t>
            </a:fld>
            <a:endParaRPr lang="sr-Latn-CS" dirty="0"/>
          </a:p>
        </p:txBody>
      </p:sp>
    </p:spTree>
    <p:extLst>
      <p:ext uri="{BB962C8B-B14F-4D97-AF65-F5344CB8AC3E}">
        <p14:creationId xmlns:p14="http://schemas.microsoft.com/office/powerpoint/2010/main" val="5770580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Član 18.1, b ima ograničen opseg u odnosu na član 18.1, a, u smislu da se odnosi samo na davaoce usluga; i stoga se ne primenjuje na bilo koja fizička ili pravna lica koja ne potpadaju pod definiciju davaoca usluga.</a:t>
            </a: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sr-Latn-CS" sz="1200" kern="1200" baseline="0" dirty="0" smtClean="0">
                <a:solidFill>
                  <a:schemeClr val="tx1"/>
                </a:solidFill>
                <a:effectLst/>
                <a:latin typeface="+mn-lt"/>
              </a:rPr>
              <a:t>Međutim, ona nije ograničena u pogledu fizičke lokacije davaoca usluga i važi sve dok </a:t>
            </a:r>
            <a:r>
              <a:rPr lang="sr-Latn-CS" sz="1200" kern="1200" baseline="0" dirty="0" smtClean="0">
                <a:solidFill>
                  <a:schemeClr val="tx1"/>
                </a:solidFill>
                <a:effectLst/>
                <a:latin typeface="+mn-lt"/>
              </a:rPr>
              <a:t>davalac </a:t>
            </a:r>
            <a:r>
              <a:rPr lang="sr-Latn-CS" sz="1200" kern="1200" baseline="0" dirty="0" smtClean="0">
                <a:solidFill>
                  <a:schemeClr val="tx1"/>
                </a:solidFill>
                <a:effectLst/>
                <a:latin typeface="+mn-lt"/>
              </a:rPr>
              <a:t>usluga nudi usluge na teritoriji strane.</a:t>
            </a:r>
            <a:endParaRPr lang="sr-Latn-CS" sz="1200" kern="1200" dirty="0" smtClean="0">
              <a:solidFill>
                <a:schemeClr val="tx1"/>
              </a:solidFill>
              <a:effectLst/>
              <a:latin typeface="+mn-lt"/>
              <a:ea typeface="+mn-ea"/>
              <a:cs typeface="+mn-cs"/>
            </a:endParaRPr>
          </a:p>
          <a:p>
            <a:endParaRPr lang="sr-Latn-CS" dirty="0" smtClean="0"/>
          </a:p>
          <a:p>
            <a:r>
              <a:rPr lang="sr-Latn-CS" dirty="0" smtClean="0"/>
              <a:t>Na slajdu se navode neki od određujućih faktora koji se uzimaju u obzir prilikom procene da li </a:t>
            </a:r>
            <a:r>
              <a:rPr lang="sr-Latn-CS" dirty="0" smtClean="0"/>
              <a:t>davalac </a:t>
            </a:r>
            <a:r>
              <a:rPr lang="sr-Latn-CS" dirty="0" smtClean="0"/>
              <a:t>usluga nudi usluge na određenoj teritoriji.</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56</a:t>
            </a:fld>
            <a:endParaRPr lang="sr-Latn-CS" dirty="0"/>
          </a:p>
        </p:txBody>
      </p:sp>
    </p:spTree>
    <p:extLst>
      <p:ext uri="{BB962C8B-B14F-4D97-AF65-F5344CB8AC3E}">
        <p14:creationId xmlns:p14="http://schemas.microsoft.com/office/powerpoint/2010/main" val="7478479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57</a:t>
            </a:fld>
            <a:endParaRPr lang="sr-Latn-CS" dirty="0"/>
          </a:p>
        </p:txBody>
      </p:sp>
    </p:spTree>
    <p:extLst>
      <p:ext uri="{BB962C8B-B14F-4D97-AF65-F5344CB8AC3E}">
        <p14:creationId xmlns:p14="http://schemas.microsoft.com/office/powerpoint/2010/main" val="37801862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daje objašnjenje definicije pretplatničkih informacija prema član-u 18. Budimpeštanske konvencije. Važno je napomenuti da informacije o pretplatniku ne moraju nužno biti u obliku računarskih podataka; i to uključuje fizičke podatke koje čuvaju davaoci usluga u odnosu na svoje pretplatnike.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58</a:t>
            </a:fld>
            <a:endParaRPr lang="sr-Latn-CS" dirty="0"/>
          </a:p>
        </p:txBody>
      </p:sp>
    </p:spTree>
    <p:extLst>
      <p:ext uri="{BB962C8B-B14F-4D97-AF65-F5344CB8AC3E}">
        <p14:creationId xmlns:p14="http://schemas.microsoft.com/office/powerpoint/2010/main" val="257639988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daje objašnjenje definicije pretplatničkih informacija prema član-u 18. Budimpeštanske konvencije. On navodi različite informacije koje će spadati u kategoriju pretplatničkih informacija. </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59</a:t>
            </a:fld>
            <a:endParaRPr lang="sr-Latn-CS" dirty="0"/>
          </a:p>
        </p:txBody>
      </p:sp>
    </p:spTree>
    <p:extLst>
      <p:ext uri="{BB962C8B-B14F-4D97-AF65-F5344CB8AC3E}">
        <p14:creationId xmlns:p14="http://schemas.microsoft.com/office/powerpoint/2010/main" val="16591594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60</a:t>
            </a:fld>
            <a:endParaRPr lang="sr-Latn-CS" dirty="0"/>
          </a:p>
        </p:txBody>
      </p:sp>
    </p:spTree>
    <p:extLst>
      <p:ext uri="{BB962C8B-B14F-4D97-AF65-F5344CB8AC3E}">
        <p14:creationId xmlns:p14="http://schemas.microsoft.com/office/powerpoint/2010/main" val="231831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sr-Latn-CS" dirty="0" smtClean="0"/>
              <a:t>Prema članu 14., Konvencija će se primenjivati - očigledno - kada je krivično delo </a:t>
            </a:r>
            <a:r>
              <a:rPr lang="sr-Latn-CS" dirty="0" smtClean="0"/>
              <a:t>koje je pod </a:t>
            </a:r>
            <a:r>
              <a:rPr lang="sr-Latn-CS" dirty="0" smtClean="0"/>
              <a:t>istragom jedno od krivičnih dela navedenih u konvenciji. </a:t>
            </a:r>
          </a:p>
          <a:p>
            <a:pPr eaLnBrk="1" hangingPunct="1">
              <a:spcBef>
                <a:spcPct val="0"/>
              </a:spcBef>
            </a:pPr>
            <a:endParaRPr lang="sr-Latn-CS" dirty="0" smtClean="0"/>
          </a:p>
          <a:p>
            <a:pPr eaLnBrk="1" hangingPunct="1">
              <a:spcBef>
                <a:spcPct val="0"/>
              </a:spcBef>
            </a:pPr>
            <a:r>
              <a:rPr lang="sr-Latn-CS" dirty="0" smtClean="0"/>
              <a:t>Međutim, to uključuje i dva izuzetno dalekosežna proširenja: </a:t>
            </a:r>
          </a:p>
          <a:p>
            <a:pPr marL="171450" indent="-171450" eaLnBrk="1" hangingPunct="1">
              <a:spcBef>
                <a:spcPct val="0"/>
              </a:spcBef>
              <a:buFontTx/>
              <a:buChar char="-"/>
            </a:pPr>
            <a:r>
              <a:rPr lang="sr-Latn-CS" dirty="0" smtClean="0"/>
              <a:t>Prvo, procesna pravila se mogu koristiti u istrazi bilo kog krivičnog dela, ako je izvršeno pomoću računarskog sistema; </a:t>
            </a:r>
          </a:p>
          <a:p>
            <a:pPr marL="171450" indent="-171450" eaLnBrk="1" hangingPunct="1">
              <a:spcBef>
                <a:spcPct val="0"/>
              </a:spcBef>
              <a:buFontTx/>
              <a:buChar char="-"/>
            </a:pPr>
            <a:r>
              <a:rPr lang="sr-Latn-CS" dirty="0" smtClean="0"/>
              <a:t>Drugo, pravila mogu takođe biti primenjiva na prikupljanje dokaza u bilo kojoj istrazi ako se dokazi kao u ovom slučaju čuvaju u bilo kakvoj vrsti digitalnih zapisa:</a:t>
            </a:r>
          </a:p>
          <a:p>
            <a:pPr eaLnBrk="1" hangingPunct="1">
              <a:spcBef>
                <a:spcPct val="0"/>
              </a:spcBef>
            </a:pPr>
            <a:endParaRPr lang="sr-Latn-C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6</a:t>
            </a:fld>
            <a:endParaRPr lang="sr-Latn-CS" dirty="0">
              <a:cs typeface="Arial" charset="0"/>
            </a:endParaRPr>
          </a:p>
        </p:txBody>
      </p:sp>
    </p:spTree>
    <p:extLst>
      <p:ext uri="{BB962C8B-B14F-4D97-AF65-F5344CB8AC3E}">
        <p14:creationId xmlns:p14="http://schemas.microsoft.com/office/powerpoint/2010/main" val="28383397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Ovo ograničava obim pretplatničkih informacija koje mogu predmet izdate naredbe na takve pretplatničke informacije koje se odnose na usluge koje nudi </a:t>
            </a:r>
            <a:r>
              <a:rPr lang="sr-Latn-CS" dirty="0" smtClean="0"/>
              <a:t>davalac </a:t>
            </a:r>
            <a:r>
              <a:rPr lang="sr-Latn-CS" dirty="0" smtClean="0"/>
              <a:t>usluga na teritoriji.</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61</a:t>
            </a:fld>
            <a:endParaRPr lang="sr-Latn-CS" dirty="0"/>
          </a:p>
        </p:txBody>
      </p:sp>
    </p:spTree>
    <p:extLst>
      <p:ext uri="{BB962C8B-B14F-4D97-AF65-F5344CB8AC3E}">
        <p14:creationId xmlns:p14="http://schemas.microsoft.com/office/powerpoint/2010/main" val="41278074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18. </a:t>
            </a:r>
            <a:r>
              <a:rPr lang="sr-Latn-CS" u="none" baseline="0" dirty="0" smtClean="0">
                <a:solidFill>
                  <a:srgbClr val="FF0000"/>
                </a:solidFill>
              </a:rPr>
              <a:t>§1. Objašnjenje ovog elementa se nalazi na sledećem slajdu.</a:t>
            </a:r>
            <a:endParaRPr lang="sr-Latn-C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62</a:t>
            </a:fld>
            <a:endParaRPr lang="sr-Latn-CS" dirty="0"/>
          </a:p>
        </p:txBody>
      </p:sp>
    </p:spTree>
    <p:extLst>
      <p:ext uri="{BB962C8B-B14F-4D97-AF65-F5344CB8AC3E}">
        <p14:creationId xmlns:p14="http://schemas.microsoft.com/office/powerpoint/2010/main" val="3569521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Nadležni organ može samo narediti davaocu usluga da izda pretplatničke informacije kada su takve pretplatničke informacije u posedu ili kontroli tog davaoca usluga. Ovaj slajd sumira razlike u posedovanje (tj. fizičko posedovanje) i kontrolu (tj. slobodnu kontrolu nad informacijama, čak i ako to možda nije u njihovom fizičkom posedu). </a:t>
            </a:r>
          </a:p>
          <a:p>
            <a:endParaRPr lang="sr-Latn-CS" dirty="0" smtClean="0"/>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63</a:t>
            </a:fld>
            <a:endParaRPr lang="sr-Latn-CS" dirty="0"/>
          </a:p>
        </p:txBody>
      </p:sp>
    </p:spTree>
    <p:extLst>
      <p:ext uri="{BB962C8B-B14F-4D97-AF65-F5344CB8AC3E}">
        <p14:creationId xmlns:p14="http://schemas.microsoft.com/office/powerpoint/2010/main" val="17220536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Ovaj slajd rezimira razlike u teritorijalnoj i vanteritorijalnoj primeni člana 18.1.a. i član 18.1.b Budimpeštanske </a:t>
            </a:r>
            <a:r>
              <a:rPr lang="sr-Latn-CS" dirty="0" smtClean="0"/>
              <a:t>konvencije</a:t>
            </a:r>
            <a:r>
              <a:rPr lang="sr-Latn-CS" dirty="0" smtClean="0"/>
              <a:t>.</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64</a:t>
            </a:fld>
            <a:endParaRPr lang="sr-Latn-CS"/>
          </a:p>
        </p:txBody>
      </p:sp>
    </p:spTree>
    <p:extLst>
      <p:ext uri="{BB962C8B-B14F-4D97-AF65-F5344CB8AC3E}">
        <p14:creationId xmlns:p14="http://schemas.microsoft.com/office/powerpoint/2010/main" val="22509332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rezimira razlike u član-u 18.1.a. i član-u 18.1.b Budimpeštanske </a:t>
            </a:r>
            <a:r>
              <a:rPr lang="sr-Latn-CS" dirty="0" smtClean="0"/>
              <a:t>konvencije</a:t>
            </a:r>
            <a:r>
              <a:rPr lang="sr-Latn-CS" dirty="0" smtClean="0"/>
              <a:t>. Unutrašnji krug prikazuje član 18.1.a. dok spoljni krug predstavlja član 18.1.b.</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65</a:t>
            </a:fld>
            <a:endParaRPr lang="sr-Latn-CS"/>
          </a:p>
        </p:txBody>
      </p:sp>
    </p:spTree>
    <p:extLst>
      <p:ext uri="{BB962C8B-B14F-4D97-AF65-F5344CB8AC3E}">
        <p14:creationId xmlns:p14="http://schemas.microsoft.com/office/powerpoint/2010/main" val="21587632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hangingPunct="1">
              <a:spcBef>
                <a:spcPct val="0"/>
              </a:spcBef>
            </a:pPr>
            <a:r>
              <a:rPr lang="sr-Latn-CS" dirty="0" smtClean="0"/>
              <a:t>Traženje i zaplena su opisani članom 19. Budimpeštanske konvencije. </a:t>
            </a:r>
          </a:p>
          <a:p>
            <a:pPr eaLnBrk="1" hangingPunct="1">
              <a:spcBef>
                <a:spcPct val="0"/>
              </a:spcBef>
            </a:pPr>
            <a:endParaRPr lang="sr-Latn-CS" dirty="0" smtClean="0"/>
          </a:p>
          <a:p>
            <a:pPr eaLnBrk="1" hangingPunct="1">
              <a:spcBef>
                <a:spcPct val="0"/>
              </a:spcBef>
            </a:pPr>
            <a:r>
              <a:rPr lang="sr-Latn-CS" dirty="0" smtClean="0"/>
              <a:t>Većina nacionalnih procesnih pravila uključuju opšte propise za pretragu i zaplenu, ali nemaju svi oni posebna pravila koja regulišu računarsku pretragu i računarsku zaplenu. Mnoge jurisdikcije mogu dobro da funcionišu samo uz tradicionalne pretrage i zaplene. Međutim, stvarni svet nas se uči da se digitalne istrage suočavaju sa izazovima koji prethodno nisu bili prouzrokovali, na primer, kroz međusobno povezivanje računarskih sistema.</a:t>
            </a:r>
          </a:p>
          <a:p>
            <a:pPr eaLnBrk="1" hangingPunct="1">
              <a:spcBef>
                <a:spcPct val="0"/>
              </a:spcBef>
            </a:pPr>
            <a:endParaRPr lang="sr-Latn-CS" dirty="0" smtClean="0"/>
          </a:p>
          <a:p>
            <a:pPr marL="0" marR="0" lvl="1" indent="0" algn="l" defTabSz="457200" rtl="0" eaLnBrk="1" fontAlgn="base" latinLnBrk="0" hangingPunct="1">
              <a:lnSpc>
                <a:spcPct val="100000"/>
              </a:lnSpc>
              <a:spcBef>
                <a:spcPct val="0"/>
              </a:spcBef>
              <a:spcAft>
                <a:spcPct val="0"/>
              </a:spcAft>
              <a:buClrTx/>
              <a:buSzTx/>
              <a:buFontTx/>
              <a:buNone/>
              <a:tabLst/>
              <a:defRPr/>
            </a:pPr>
            <a:r>
              <a:rPr lang="sr-Latn-CS" dirty="0" smtClean="0"/>
              <a:t>Suočavajući se sa takvim novim pitanjima, Budimpeštanska konvencija je stvorila specifična pravila koja se bave pretraživanjima i zaplenama u digitalnom svetu. Kao rezultat toga, organizuje mogućnost pretraživanja u računarskom sistemu, na medijumu za čuvanje podataka i u računarskom sistemu dostupnom od početka. Ova poslednja mogućnost omogućava autoritetu da "ekspeditivno" proširi pretragu u drugi sistem kada, </a:t>
            </a:r>
            <a:r>
              <a:rPr lang="sr-Latn-CS" sz="3000" kern="1200" dirty="0" smtClean="0">
                <a:solidFill>
                  <a:schemeClr val="tx1"/>
                </a:solidFill>
                <a:latin typeface="+mn-lt"/>
              </a:rPr>
              <a:t>tokom zakonite pretrage određenog računarskog sistema ili njegovog dela, ovaj organ </a:t>
            </a:r>
            <a:r>
              <a:rPr lang="sr-Latn-CS" sz="3200" dirty="0" smtClean="0"/>
              <a:t>formira razumno uverenje da se traženi podaci čuvaju u drugom računarskom sistemu na njenoj teritoriji. </a:t>
            </a:r>
          </a:p>
          <a:p>
            <a:pPr marL="0" marR="0" lvl="1" indent="0" algn="l" defTabSz="457200" rtl="0" eaLnBrk="1" fontAlgn="base" latinLnBrk="0" hangingPunct="1">
              <a:lnSpc>
                <a:spcPct val="100000"/>
              </a:lnSpc>
              <a:spcBef>
                <a:spcPct val="0"/>
              </a:spcBef>
              <a:spcAft>
                <a:spcPct val="0"/>
              </a:spcAft>
              <a:buClrTx/>
              <a:buSzTx/>
              <a:buFontTx/>
              <a:buNone/>
              <a:tabLst/>
              <a:defRPr/>
            </a:pPr>
            <a:endParaRPr lang="sr-Latn-CS" sz="3200" kern="1200" dirty="0" smtClean="0">
              <a:solidFill>
                <a:schemeClr val="tx1"/>
              </a:solidFill>
              <a:latin typeface="+mn-lt"/>
              <a:ea typeface="+mn-ea"/>
              <a:cs typeface="+mn-cs"/>
            </a:endParaRPr>
          </a:p>
          <a:p>
            <a:pPr eaLnBrk="1" hangingPunct="1">
              <a:spcBef>
                <a:spcPct val="0"/>
              </a:spcBef>
            </a:pPr>
            <a:r>
              <a:rPr lang="sr-Latn-CS" dirty="0" smtClean="0"/>
              <a:t>Što se tiče istražnih ovlašćenja, član 19. zahteva da </a:t>
            </a:r>
            <a:r>
              <a:rPr lang="sr-Latn-CS" dirty="0" smtClean="0"/>
              <a:t>istražioci </a:t>
            </a:r>
            <a:r>
              <a:rPr lang="sr-Latn-CS" dirty="0" smtClean="0"/>
              <a:t>imaju ovlašćenja da "zaplene ili slično obezbede" pristup računarskim podacima i da </a:t>
            </a:r>
            <a:r>
              <a:rPr lang="sr-Latn-CS" dirty="0" smtClean="0"/>
              <a:t>narede </a:t>
            </a:r>
            <a:r>
              <a:rPr lang="sr-Latn-CS" dirty="0" smtClean="0"/>
              <a:t>bilo kojoj osobi koja ima saznanja o funkcionisanju računarskog sistema ili merama koje se </a:t>
            </a:r>
            <a:r>
              <a:rPr lang="sr-Latn-CS" dirty="0" smtClean="0"/>
              <a:t>primenjuju </a:t>
            </a:r>
            <a:r>
              <a:rPr lang="sr-Latn-CS" dirty="0" smtClean="0"/>
              <a:t>radi zaštite računarskih podataka u koji su u njima kako bi se obezbedilo, kako je razumno, neophodne informacije za omogućavanje pretrage i zaplene.</a:t>
            </a:r>
          </a:p>
          <a:p>
            <a:pPr eaLnBrk="1" hangingPunct="1">
              <a:spcBef>
                <a:spcPct val="0"/>
              </a:spcBef>
            </a:pPr>
            <a:endParaRPr lang="sr-Latn-CS" dirty="0" smtClean="0"/>
          </a:p>
          <a:p>
            <a:pPr eaLnBrk="1" hangingPunct="1">
              <a:spcBef>
                <a:spcPct val="0"/>
              </a:spcBef>
            </a:pPr>
            <a:r>
              <a:rPr lang="sr-Latn-CS" dirty="0" smtClean="0"/>
              <a:t>S obzirom na različite mogućnosti i efikasnije načine koje su date za zaplenu računarskih podataka, Budimpeštanska konvencija daje listu osnovnih radnji koje istraživači moraju biti ovlašćeni da obavljaju ... (sledeći slajd)</a:t>
            </a:r>
          </a:p>
          <a:p>
            <a:pPr eaLnBrk="1" hangingPunct="1">
              <a:spcBef>
                <a:spcPct val="0"/>
              </a:spcBef>
            </a:pPr>
            <a:endParaRPr lang="sr-Latn-CS" dirty="0" smtClean="0"/>
          </a:p>
          <a:p>
            <a:pPr eaLnBrk="1" hangingPunct="1">
              <a:spcBef>
                <a:spcPct val="0"/>
              </a:spcBef>
            </a:pPr>
            <a:endParaRPr lang="sr-Latn-CS" dirty="0" smtClean="0"/>
          </a:p>
          <a:p>
            <a:pPr eaLnBrk="1" hangingPunct="1">
              <a:spcBef>
                <a:spcPct val="0"/>
              </a:spcBef>
            </a:pPr>
            <a:endParaRPr lang="sr-Latn-CS"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66</a:t>
            </a:fld>
            <a:endParaRPr lang="sr-Latn-C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spcBef>
                <a:spcPct val="0"/>
              </a:spcBef>
            </a:pPr>
            <a:r>
              <a:rPr lang="sr-Latn-CS" dirty="0" smtClean="0"/>
              <a:t>Osnovne radnje za koje </a:t>
            </a:r>
            <a:r>
              <a:rPr lang="sr-Latn-CS" dirty="0" smtClean="0"/>
              <a:t>istražioci </a:t>
            </a:r>
            <a:r>
              <a:rPr lang="sr-Latn-CS" dirty="0" smtClean="0"/>
              <a:t>moraju biti ovlašćeni za obavljanje tokom postupka zakonite zaplene računarskih podataka, u skladu sa Budimpeštanskom </a:t>
            </a:r>
            <a:r>
              <a:rPr lang="sr-Latn-CS" dirty="0" smtClean="0"/>
              <a:t>konvencijom </a:t>
            </a:r>
            <a:r>
              <a:rPr lang="sr-Latn-CS" dirty="0" smtClean="0"/>
              <a:t>su sledeće:</a:t>
            </a:r>
          </a:p>
          <a:p>
            <a:pPr eaLnBrk="1" hangingPunct="1">
              <a:spcBef>
                <a:spcPct val="0"/>
              </a:spcBef>
            </a:pPr>
            <a:endParaRPr lang="sr-Latn-CS" dirty="0" smtClean="0"/>
          </a:p>
          <a:p>
            <a:pPr eaLnBrk="1" hangingPunct="1">
              <a:spcBef>
                <a:spcPct val="0"/>
              </a:spcBef>
            </a:pPr>
            <a:r>
              <a:rPr lang="sr-Latn-CS" dirty="0" smtClean="0"/>
              <a:t>a) </a:t>
            </a:r>
            <a:r>
              <a:rPr lang="sr-Latn-CS" dirty="0" smtClean="0"/>
              <a:t>fizička zaplena </a:t>
            </a:r>
            <a:r>
              <a:rPr lang="sr-Latn-CS" dirty="0" smtClean="0"/>
              <a:t>računarskog sistema</a:t>
            </a:r>
          </a:p>
          <a:p>
            <a:pPr eaLnBrk="1" hangingPunct="1">
              <a:spcBef>
                <a:spcPct val="0"/>
              </a:spcBef>
            </a:pPr>
            <a:endParaRPr lang="sr-Latn-CS" dirty="0" smtClean="0"/>
          </a:p>
          <a:p>
            <a:pPr eaLnBrk="1" hangingPunct="1">
              <a:spcBef>
                <a:spcPct val="0"/>
              </a:spcBef>
            </a:pPr>
            <a:r>
              <a:rPr lang="sr-Latn-CS" dirty="0" smtClean="0"/>
              <a:t>b) napraviti i zadržati kopiju tih računarskih podataka (što je važno u slučaju kad se podaci čuvaju na glavnom serveru, </a:t>
            </a:r>
            <a:r>
              <a:rPr lang="sr-Latn-CS" dirty="0" smtClean="0"/>
              <a:t>gde </a:t>
            </a:r>
            <a:r>
              <a:rPr lang="sr-Latn-CS" dirty="0" smtClean="0"/>
              <a:t>je fizičko uklanjanje nemoguće, a takođe i kada fizička zaplena značajno ometa prava drugih ljudi koji imaju pravo pristupa na taj uređaj - na primer server velikog preduzeća)</a:t>
            </a:r>
          </a:p>
          <a:p>
            <a:pPr eaLnBrk="1" hangingPunct="1">
              <a:spcBef>
                <a:spcPct val="0"/>
              </a:spcBef>
            </a:pPr>
            <a:endParaRPr lang="sr-Latn-CS" dirty="0" smtClean="0"/>
          </a:p>
          <a:p>
            <a:pPr eaLnBrk="1" hangingPunct="1">
              <a:spcBef>
                <a:spcPct val="0"/>
              </a:spcBef>
            </a:pPr>
            <a:r>
              <a:rPr lang="sr-Latn-CS" dirty="0" smtClean="0"/>
              <a:t>c) očuvanje integriteta relevantnih </a:t>
            </a:r>
            <a:r>
              <a:rPr lang="sr-Latn-CS" dirty="0" smtClean="0"/>
              <a:t>memorisanih računarskih </a:t>
            </a:r>
            <a:r>
              <a:rPr lang="sr-Latn-CS" dirty="0" smtClean="0"/>
              <a:t>podataka, i najzad </a:t>
            </a:r>
          </a:p>
          <a:p>
            <a:pPr eaLnBrk="1" hangingPunct="1">
              <a:spcBef>
                <a:spcPct val="0"/>
              </a:spcBef>
            </a:pPr>
            <a:endParaRPr lang="sr-Latn-CS" dirty="0" smtClean="0"/>
          </a:p>
          <a:p>
            <a:pPr eaLnBrk="1" hangingPunct="1">
              <a:spcBef>
                <a:spcPct val="0"/>
              </a:spcBef>
            </a:pPr>
            <a:r>
              <a:rPr lang="sr-Latn-CS" dirty="0" smtClean="0"/>
              <a:t>d) sprečavanje pristupa ili uklanjanje tih računarskih podataka sa računarskog sistema kome se pristupa.</a:t>
            </a:r>
          </a:p>
          <a:p>
            <a:pPr eaLnBrk="1" hangingPunct="1">
              <a:spcBef>
                <a:spcPct val="0"/>
              </a:spcBef>
            </a:pPr>
            <a:endParaRPr lang="sr-Latn-CS" dirty="0" smtClean="0"/>
          </a:p>
          <a:p>
            <a:pPr eaLnBrk="1" hangingPunct="1">
              <a:spcBef>
                <a:spcPct val="0"/>
              </a:spcBef>
            </a:pPr>
            <a:r>
              <a:rPr lang="sr-Latn-CS" dirty="0" smtClean="0"/>
              <a:t>Ova poslednja odredba je relevantna na primer kada je nemoguće fizička zaplena, ali stvarna šteta može nastati ako treća strana dobije pristup podacima.  </a:t>
            </a:r>
          </a:p>
          <a:p>
            <a:pPr eaLnBrk="1" hangingPunct="1">
              <a:spcBef>
                <a:spcPct val="0"/>
              </a:spcBef>
            </a:pPr>
            <a:r>
              <a:rPr lang="sr-Latn-CS" dirty="0" smtClean="0"/>
              <a:t>Sa izuzetkom same zaplene podataka u sopstvenom i originalnom zapisu, sve ove procesne mogućnosti su specifične mere u digitalnom okruženju.</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67</a:t>
            </a:fld>
            <a:endParaRPr lang="sr-Latn-C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19. </a:t>
            </a:r>
            <a:r>
              <a:rPr lang="sr-Latn-CS" u="none" baseline="0" dirty="0" smtClean="0">
                <a:solidFill>
                  <a:srgbClr val="FF0000"/>
                </a:solidFill>
              </a:rPr>
              <a:t>§1.</a:t>
            </a:r>
            <a:endParaRPr lang="sr-Latn-C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68</a:t>
            </a:fld>
            <a:endParaRPr lang="sr-Latn-CS" dirty="0"/>
          </a:p>
        </p:txBody>
      </p:sp>
    </p:spTree>
    <p:extLst>
      <p:ext uri="{BB962C8B-B14F-4D97-AF65-F5344CB8AC3E}">
        <p14:creationId xmlns:p14="http://schemas.microsoft.com/office/powerpoint/2010/main" val="19284721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19. </a:t>
            </a:r>
            <a:r>
              <a:rPr lang="sr-Latn-CS" u="none" baseline="0" dirty="0" smtClean="0">
                <a:solidFill>
                  <a:srgbClr val="FF0000"/>
                </a:solidFill>
              </a:rPr>
              <a:t>§4.</a:t>
            </a: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69</a:t>
            </a:fld>
            <a:endParaRPr lang="sr-Latn-CS" dirty="0"/>
          </a:p>
        </p:txBody>
      </p:sp>
    </p:spTree>
    <p:extLst>
      <p:ext uri="{BB962C8B-B14F-4D97-AF65-F5344CB8AC3E}">
        <p14:creationId xmlns:p14="http://schemas.microsoft.com/office/powerpoint/2010/main" val="11980523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19. </a:t>
            </a:r>
            <a:r>
              <a:rPr lang="sr-Latn-CS" u="none" baseline="0" dirty="0" smtClean="0">
                <a:solidFill>
                  <a:srgbClr val="FF0000"/>
                </a:solidFill>
              </a:rPr>
              <a:t>§3.</a:t>
            </a: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70</a:t>
            </a:fld>
            <a:endParaRPr lang="sr-Latn-CS" dirty="0"/>
          </a:p>
        </p:txBody>
      </p:sp>
    </p:spTree>
    <p:extLst>
      <p:ext uri="{BB962C8B-B14F-4D97-AF65-F5344CB8AC3E}">
        <p14:creationId xmlns:p14="http://schemas.microsoft.com/office/powerpoint/2010/main" val="286992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Mnoga procesna ovlašćenja iz </a:t>
            </a:r>
            <a:r>
              <a:rPr lang="sr-Latn-CS" dirty="0" smtClean="0"/>
              <a:t>Budimpeštanske konvencije </a:t>
            </a:r>
            <a:r>
              <a:rPr lang="sr-Latn-CS" dirty="0" smtClean="0"/>
              <a:t>omogućavaju saradnju ili pružanje </a:t>
            </a:r>
            <a:r>
              <a:rPr lang="sr-Latn-CS" dirty="0" smtClean="0"/>
              <a:t>punomoći </a:t>
            </a:r>
            <a:r>
              <a:rPr lang="sr-Latn-CS" dirty="0" smtClean="0"/>
              <a:t>pri saradnji davaoca usluga sa organima reda. Ovaj slajd daje definiciju pojma davalac usluga u članu 1 </a:t>
            </a:r>
            <a:r>
              <a:rPr lang="sr-Latn-CS" dirty="0" smtClean="0"/>
              <a:t>Budimpeštanske konvencije</a:t>
            </a:r>
            <a:r>
              <a:rPr lang="sr-Latn-CS" dirty="0" smtClean="0"/>
              <a:t>. Trener treba da naglasi važnost razumevanja koncepta davaoca usluga,  pozivajući se na različite odredbe u domaćem zakonodavstvu koje pružaju procesna ovlašćenja koja se mogu vršiti u odnosu na davaoce usluga (npr. presretanje podataka iz sadržaja, izvršenje naredbi). Objašnjenje ovog elementa se nalazi na sledećem slajdu.</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sr-Latn-CS"/>
          </a:p>
        </p:txBody>
      </p:sp>
    </p:spTree>
    <p:extLst>
      <p:ext uri="{BB962C8B-B14F-4D97-AF65-F5344CB8AC3E}">
        <p14:creationId xmlns:p14="http://schemas.microsoft.com/office/powerpoint/2010/main" val="13542411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19. </a:t>
            </a:r>
            <a:r>
              <a:rPr lang="sr-Latn-CS" u="none" baseline="0" dirty="0" smtClean="0">
                <a:solidFill>
                  <a:srgbClr val="FF0000"/>
                </a:solidFill>
              </a:rPr>
              <a:t>§4.</a:t>
            </a: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71</a:t>
            </a:fld>
            <a:endParaRPr lang="sr-Latn-CS" dirty="0"/>
          </a:p>
        </p:txBody>
      </p:sp>
    </p:spTree>
    <p:extLst>
      <p:ext uri="{BB962C8B-B14F-4D97-AF65-F5344CB8AC3E}">
        <p14:creationId xmlns:p14="http://schemas.microsoft.com/office/powerpoint/2010/main" val="635427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72</a:t>
            </a:fld>
            <a:endParaRPr lang="sr-Latn-CS" dirty="0"/>
          </a:p>
        </p:txBody>
      </p:sp>
    </p:spTree>
    <p:extLst>
      <p:ext uri="{BB962C8B-B14F-4D97-AF65-F5344CB8AC3E}">
        <p14:creationId xmlns:p14="http://schemas.microsoft.com/office/powerpoint/2010/main" val="24316101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Budapeštanska </a:t>
            </a:r>
            <a:r>
              <a:rPr lang="sr-Latn-CS" dirty="0" smtClean="0"/>
              <a:t>konvencija </a:t>
            </a:r>
            <a:r>
              <a:rPr lang="sr-Latn-CS" dirty="0" smtClean="0"/>
              <a:t>koristi pojam "nadležni organi" da obezbedi određeni nivo fleksibilnosti stranama kako bi osnažili </a:t>
            </a:r>
            <a:r>
              <a:rPr lang="en-US" dirty="0" smtClean="0"/>
              <a:t>odgovarajuć</a:t>
            </a:r>
            <a:r>
              <a:rPr lang="sr-Latn-CS" dirty="0" smtClean="0"/>
              <a:t>a ovlašćenja u zavisnosti od njihovih pravnih sistema. </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73</a:t>
            </a:fld>
            <a:endParaRPr lang="sr-Latn-CS" dirty="0"/>
          </a:p>
        </p:txBody>
      </p:sp>
    </p:spTree>
    <p:extLst>
      <p:ext uri="{BB962C8B-B14F-4D97-AF65-F5344CB8AC3E}">
        <p14:creationId xmlns:p14="http://schemas.microsoft.com/office/powerpoint/2010/main" val="4890731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74</a:t>
            </a:fld>
            <a:endParaRPr lang="sr-Latn-CS" dirty="0"/>
          </a:p>
        </p:txBody>
      </p:sp>
    </p:spTree>
    <p:extLst>
      <p:ext uri="{BB962C8B-B14F-4D97-AF65-F5344CB8AC3E}">
        <p14:creationId xmlns:p14="http://schemas.microsoft.com/office/powerpoint/2010/main" val="414070903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Budimpeštanska </a:t>
            </a:r>
            <a:r>
              <a:rPr lang="sr-Latn-CS" dirty="0" smtClean="0"/>
              <a:t>konvencija </a:t>
            </a:r>
            <a:r>
              <a:rPr lang="sr-Latn-CS" dirty="0" smtClean="0"/>
              <a:t>koristi i tradicionalni i jezik koji je specifičniji za kompjuterske sisteme, tako da njen jezik može biti neutralan i primeren za sve pravne sisteme.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75</a:t>
            </a:fld>
            <a:endParaRPr lang="sr-Latn-CS" dirty="0"/>
          </a:p>
        </p:txBody>
      </p:sp>
    </p:spTree>
    <p:extLst>
      <p:ext uri="{BB962C8B-B14F-4D97-AF65-F5344CB8AC3E}">
        <p14:creationId xmlns:p14="http://schemas.microsoft.com/office/powerpoint/2010/main" val="31220605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76</a:t>
            </a:fld>
            <a:endParaRPr lang="sr-Latn-CS" dirty="0"/>
          </a:p>
        </p:txBody>
      </p:sp>
    </p:spTree>
    <p:extLst>
      <p:ext uri="{BB962C8B-B14F-4D97-AF65-F5344CB8AC3E}">
        <p14:creationId xmlns:p14="http://schemas.microsoft.com/office/powerpoint/2010/main" val="177641037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Ovlašćenje za pretraživanja i sličan pristup u skladu sa članom 19. Budimpeštanske konvencije obuhvata računarske sisteme, delove računarskih sistema i računarske medije za čuvanje podataka. Ovaj slajd objašnjava obim </a:t>
            </a:r>
            <a:r>
              <a:rPr lang="sr-Latn-CS" dirty="0" smtClean="0"/>
              <a:t>člana</a:t>
            </a:r>
            <a:r>
              <a:rPr lang="sr-Latn-CS" dirty="0" smtClean="0"/>
              <a:t>.</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77</a:t>
            </a:fld>
            <a:endParaRPr lang="sr-Latn-CS" dirty="0"/>
          </a:p>
        </p:txBody>
      </p:sp>
    </p:spTree>
    <p:extLst>
      <p:ext uri="{BB962C8B-B14F-4D97-AF65-F5344CB8AC3E}">
        <p14:creationId xmlns:p14="http://schemas.microsoft.com/office/powerpoint/2010/main" val="21953328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§2.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78</a:t>
            </a:fld>
            <a:endParaRPr lang="sr-Latn-CS" dirty="0"/>
          </a:p>
        </p:txBody>
      </p:sp>
    </p:spTree>
    <p:extLst>
      <p:ext uri="{BB962C8B-B14F-4D97-AF65-F5344CB8AC3E}">
        <p14:creationId xmlns:p14="http://schemas.microsoft.com/office/powerpoint/2010/main" val="219455857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Često ih otkrivaju službenici organa reda tokom pretraživanja ili sličnog pristupa koji drugi računarski sistemi ili drugi delovi istog računarskog sistema mogu sadržati podatke koji su potrebni. Budimpeštanska </a:t>
            </a:r>
            <a:r>
              <a:rPr lang="sr-Latn-CS" dirty="0" smtClean="0"/>
              <a:t>konvencija </a:t>
            </a:r>
            <a:r>
              <a:rPr lang="sr-Latn-CS" dirty="0" smtClean="0"/>
              <a:t>omogućava proširenje pretraživanja ili sličnog pristupa; međutim isto može biti predmet nezavisnog ovlašćenja.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79</a:t>
            </a:fld>
            <a:endParaRPr lang="sr-Latn-CS" dirty="0"/>
          </a:p>
        </p:txBody>
      </p:sp>
    </p:spTree>
    <p:extLst>
      <p:ext uri="{BB962C8B-B14F-4D97-AF65-F5344CB8AC3E}">
        <p14:creationId xmlns:p14="http://schemas.microsoft.com/office/powerpoint/2010/main" val="22487414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80</a:t>
            </a:fld>
            <a:endParaRPr lang="sr-Latn-CS" dirty="0"/>
          </a:p>
        </p:txBody>
      </p:sp>
    </p:spTree>
    <p:extLst>
      <p:ext uri="{BB962C8B-B14F-4D97-AF65-F5344CB8AC3E}">
        <p14:creationId xmlns:p14="http://schemas.microsoft.com/office/powerpoint/2010/main" val="145595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sr-Latn-CS" dirty="0" smtClean="0"/>
              <a:t>Trener bi </a:t>
            </a:r>
            <a:r>
              <a:rPr lang="sr-Latn-CS" dirty="0" smtClean="0"/>
              <a:t>trebalo da objasni </a:t>
            </a:r>
            <a:r>
              <a:rPr lang="sr-Latn-CS" dirty="0" smtClean="0"/>
              <a:t>pretplatničke informacije kao informacije za identifikaciju korisnika određenih IP adresa ili IP adresa koje koriste određene osobe (uključujući podatke od registratora kod registratora domena). Trener bi </a:t>
            </a:r>
            <a:r>
              <a:rPr lang="sr-Latn-CS" dirty="0" smtClean="0"/>
              <a:t>trebalo </a:t>
            </a:r>
            <a:r>
              <a:rPr lang="sr-Latn-CS" dirty="0" smtClean="0"/>
              <a:t>da koristi primere pretplatničkih informacija (kao što su ime pretplatnika, adresa, informacije o obračunu i sl.) kako bi objasnio obim informacija </a:t>
            </a:r>
            <a:r>
              <a:rPr lang="sr-Latn-CS" dirty="0" smtClean="0"/>
              <a:t>o pretplatniku.  </a:t>
            </a:r>
            <a:r>
              <a:rPr lang="sr-Latn-CS" dirty="0" smtClean="0"/>
              <a:t>U ovoj fazi, trener treba da istakne i važnost pretplatničkih informacija u svrsi istrage. U preliminarnoj fazi istrage, pretplatnička informacija je od suštinskog značaja za identifikaciju i dobijanje informacija o potencijalnim osumnjičenima. Član 18 (izdavanje naredbe) predviđa posebno procesno ovlašćenje koje se odnosi na pretplatničke informacije. </a:t>
            </a:r>
            <a:endParaRPr lang="sr-Latn-C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sr-Latn-CS"/>
          </a:p>
        </p:txBody>
      </p:sp>
    </p:spTree>
    <p:extLst>
      <p:ext uri="{BB962C8B-B14F-4D97-AF65-F5344CB8AC3E}">
        <p14:creationId xmlns:p14="http://schemas.microsoft.com/office/powerpoint/2010/main" val="40231635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Budapeštanska Konvencija koristi pojam "nadležni organi" da obezbedi određeni nivo fleksibilnosti stranama kako bi osnažili </a:t>
            </a:r>
            <a:r>
              <a:rPr lang="en-US" dirty="0" smtClean="0"/>
              <a:t>odgovarajuć</a:t>
            </a:r>
            <a:r>
              <a:rPr lang="sr-Latn-CS" dirty="0" smtClean="0"/>
              <a:t>a ovlašćenja u zavisnosti od njihovih pravnih sistema. </a:t>
            </a:r>
          </a:p>
          <a:p>
            <a:endParaRPr lang="sr-Latn-C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81</a:t>
            </a:fld>
            <a:endParaRPr lang="sr-Latn-CS" dirty="0"/>
          </a:p>
        </p:txBody>
      </p:sp>
    </p:spTree>
    <p:extLst>
      <p:ext uri="{BB962C8B-B14F-4D97-AF65-F5344CB8AC3E}">
        <p14:creationId xmlns:p14="http://schemas.microsoft.com/office/powerpoint/2010/main" val="7219807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82</a:t>
            </a:fld>
            <a:endParaRPr lang="sr-Latn-CS" dirty="0"/>
          </a:p>
        </p:txBody>
      </p:sp>
    </p:spTree>
    <p:extLst>
      <p:ext uri="{BB962C8B-B14F-4D97-AF65-F5344CB8AC3E}">
        <p14:creationId xmlns:p14="http://schemas.microsoft.com/office/powerpoint/2010/main" val="37860058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Budimpeštanska </a:t>
            </a:r>
            <a:r>
              <a:rPr lang="sr-Latn-CS" dirty="0" smtClean="0"/>
              <a:t>konvencija </a:t>
            </a:r>
            <a:r>
              <a:rPr lang="sr-Latn-CS" dirty="0" smtClean="0"/>
              <a:t>koristi i tradicionalni i jezik koji je specifičniji za </a:t>
            </a:r>
            <a:r>
              <a:rPr lang="sr-Latn-CS" dirty="0" smtClean="0"/>
              <a:t>računarske </a:t>
            </a:r>
            <a:r>
              <a:rPr lang="sr-Latn-CS" dirty="0" smtClean="0"/>
              <a:t>sisteme, tako da njen jezik može biti neutralan i primeren za sve pravne sisteme. Zaplena ili slično obezbeđivanje podataka jedan je od načina na koji se ovo ovlašćenja može ostvariti. </a:t>
            </a:r>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83</a:t>
            </a:fld>
            <a:endParaRPr lang="sr-Latn-CS" dirty="0"/>
          </a:p>
        </p:txBody>
      </p:sp>
    </p:spTree>
    <p:extLst>
      <p:ext uri="{BB962C8B-B14F-4D97-AF65-F5344CB8AC3E}">
        <p14:creationId xmlns:p14="http://schemas.microsoft.com/office/powerpoint/2010/main" val="6604555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84</a:t>
            </a:fld>
            <a:endParaRPr lang="sr-Latn-CS" dirty="0"/>
          </a:p>
        </p:txBody>
      </p:sp>
    </p:spTree>
    <p:extLst>
      <p:ext uri="{BB962C8B-B14F-4D97-AF65-F5344CB8AC3E}">
        <p14:creationId xmlns:p14="http://schemas.microsoft.com/office/powerpoint/2010/main" val="29234956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r-Latn-CS" dirty="0" smtClean="0"/>
              <a:t>Pravljenje ili zadržavanje kopije potrebnih računarskih podataka je još jedan način da se zapleni ili slično obezbede računarskih podaci. Ovo može sprečiti da preduzmu skupe, opterećujuće i invazivne meru fizičke zaplene računarskih podataka i računarskih </a:t>
            </a:r>
            <a:r>
              <a:rPr lang="sr-Latn-CS" dirty="0" smtClean="0"/>
              <a:t>sistema koji su zadržani (pod starateljstvom).</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85</a:t>
            </a:fld>
            <a:endParaRPr lang="sr-Latn-CS" dirty="0"/>
          </a:p>
        </p:txBody>
      </p:sp>
    </p:spTree>
    <p:extLst>
      <p:ext uri="{BB962C8B-B14F-4D97-AF65-F5344CB8AC3E}">
        <p14:creationId xmlns:p14="http://schemas.microsoft.com/office/powerpoint/2010/main" val="30629473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86</a:t>
            </a:fld>
            <a:endParaRPr lang="sr-Latn-CS" dirty="0"/>
          </a:p>
        </p:txBody>
      </p:sp>
    </p:spTree>
    <p:extLst>
      <p:ext uri="{BB962C8B-B14F-4D97-AF65-F5344CB8AC3E}">
        <p14:creationId xmlns:p14="http://schemas.microsoft.com/office/powerpoint/2010/main" val="19454928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Važno je za bilo koji podatak ili veličinu podataka da se celovitost bilo kojih oduzetih podataka održava tako da se na bilo koji način ne menja ili modifikuje od stanja u kojem su pronađeni u vreme zaplene ili sličnog pristupa.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87</a:t>
            </a:fld>
            <a:endParaRPr lang="sr-Latn-CS" dirty="0"/>
          </a:p>
        </p:txBody>
      </p:sp>
    </p:spTree>
    <p:extLst>
      <p:ext uri="{BB962C8B-B14F-4D97-AF65-F5344CB8AC3E}">
        <p14:creationId xmlns:p14="http://schemas.microsoft.com/office/powerpoint/2010/main" val="34473450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88</a:t>
            </a:fld>
            <a:endParaRPr lang="sr-Latn-CS" dirty="0"/>
          </a:p>
        </p:txBody>
      </p:sp>
    </p:spTree>
    <p:extLst>
      <p:ext uri="{BB962C8B-B14F-4D97-AF65-F5344CB8AC3E}">
        <p14:creationId xmlns:p14="http://schemas.microsoft.com/office/powerpoint/2010/main" val="2879703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Ovo je još jedna mera koja se može preduzeti sa efektom oduzimanja podataka. Podaci su nepristupačni ili uklonjeni u slučaju kada takvi podaci predstavljaju opasnost ili društvenu štetu. </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89</a:t>
            </a:fld>
            <a:endParaRPr lang="sr-Latn-CS" dirty="0"/>
          </a:p>
        </p:txBody>
      </p:sp>
    </p:spTree>
    <p:extLst>
      <p:ext uri="{BB962C8B-B14F-4D97-AF65-F5344CB8AC3E}">
        <p14:creationId xmlns:p14="http://schemas.microsoft.com/office/powerpoint/2010/main" val="73148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19. </a:t>
            </a:r>
            <a:r>
              <a:rPr lang="sr-Latn-CS" u="none" baseline="0" dirty="0" smtClean="0">
                <a:solidFill>
                  <a:srgbClr val="FF0000"/>
                </a:solidFill>
              </a:rPr>
              <a:t>§1. Objašnjenje ovog elementa se nalazi na sledećem slajdu.</a:t>
            </a:r>
            <a:endParaRPr lang="sr-Latn-C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sr-Latn-C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90</a:t>
            </a:fld>
            <a:endParaRPr lang="sr-Latn-CS" dirty="0"/>
          </a:p>
        </p:txBody>
      </p:sp>
    </p:spTree>
    <p:extLst>
      <p:ext uri="{BB962C8B-B14F-4D97-AF65-F5344CB8AC3E}">
        <p14:creationId xmlns:p14="http://schemas.microsoft.com/office/powerpoint/2010/main" val="372517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sr-Latn-CS" dirty="0" smtClean="0"/>
              <a:t>Trener treba da objasni značenje pojma "podaci o saobraćaju" - podaci o saobraćaju su anonimne datoteke zapisnika za transakciju koje </a:t>
            </a:r>
            <a:r>
              <a:rPr lang="sr-Latn-CS" dirty="0" smtClean="0"/>
              <a:t>beleža </a:t>
            </a:r>
            <a:r>
              <a:rPr lang="sr-Latn-CS" dirty="0" smtClean="0"/>
              <a:t>aktivnosti operativnog sistema računarskih sistema ili komunikacije između računarskih sistema. Predavač takođe treba da naglasi važnost podataka o saobraćaju u svrsi istrage i procesnih ovlašćenja u domaćem pravu koji su specifični za podatke o saobraćaju (npr. ubrzano čuvanje i delimično otkrivanje podataka o saobraćaju i prikupljanje podataka o saobraćaju u realnom vremenu). Važno je da učesnici kursa shvate da su podaci o saobraćaju podaci o evidenciji koji ukazuju na određene detalje u vezi sa komunikacijom (tj. poreklo, odredište, rutu, vreme, datum, veličinu, trajanje ili tip usluge).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sr-Latn-CS"/>
          </a:p>
        </p:txBody>
      </p:sp>
    </p:spTree>
    <p:extLst>
      <p:ext uri="{BB962C8B-B14F-4D97-AF65-F5344CB8AC3E}">
        <p14:creationId xmlns:p14="http://schemas.microsoft.com/office/powerpoint/2010/main" val="1232242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Budimpeštanska </a:t>
            </a:r>
            <a:r>
              <a:rPr lang="sr-Latn-CS" dirty="0" smtClean="0"/>
              <a:t>konvencija </a:t>
            </a:r>
            <a:r>
              <a:rPr lang="sr-Latn-CS" dirty="0" smtClean="0"/>
              <a:t>prepoznaje da je za organe reda često opterećeno izvršavanje pretraživanja, zaplene i sličnih mjera bez pomoći administratora sistema koji su više upoznati sa lokacijom i sredstvima za pristup takvim podacima. Član 18.4. Pruža pravnu osnovu za saradnju sa sistemskim administratorima i drugim licima koja imaju saznanja o funkcionisanju računarskog sistema.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91</a:t>
            </a:fld>
            <a:endParaRPr lang="sr-Latn-CS" dirty="0"/>
          </a:p>
        </p:txBody>
      </p:sp>
    </p:spTree>
    <p:extLst>
      <p:ext uri="{BB962C8B-B14F-4D97-AF65-F5344CB8AC3E}">
        <p14:creationId xmlns:p14="http://schemas.microsoft.com/office/powerpoint/2010/main" val="328005108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spcBef>
                <a:spcPct val="0"/>
              </a:spcBef>
            </a:pPr>
            <a:r>
              <a:rPr lang="sr-Latn-CS" dirty="0" smtClean="0"/>
              <a:t>Ponekad </a:t>
            </a:r>
            <a:r>
              <a:rPr lang="sr-Latn-CS" dirty="0" smtClean="0"/>
              <a:t>istražiocu </a:t>
            </a:r>
            <a:r>
              <a:rPr lang="sr-Latn-CS" dirty="0" smtClean="0"/>
              <a:t>treba više svežih informacija, a ne informacije koje se obezbeđuju prilikom pretraživanja ili zaplene sačuvanih podataka. </a:t>
            </a:r>
          </a:p>
          <a:p>
            <a:pPr eaLnBrk="1" hangingPunct="1">
              <a:spcBef>
                <a:spcPct val="0"/>
              </a:spcBef>
            </a:pPr>
            <a:endParaRPr lang="sr-Latn-CS" i="1" dirty="0" smtClean="0"/>
          </a:p>
          <a:p>
            <a:pPr eaLnBrk="1" hangingPunct="1">
              <a:spcBef>
                <a:spcPct val="0"/>
              </a:spcBef>
            </a:pPr>
            <a:r>
              <a:rPr lang="sr-Latn-CS" dirty="0" smtClean="0"/>
              <a:t>Sakupljanje računarskih podataka </a:t>
            </a:r>
            <a:r>
              <a:rPr lang="sr-Latn-CS" i="1" dirty="0" smtClean="0"/>
              <a:t>u realnom vremenu</a:t>
            </a:r>
            <a:r>
              <a:rPr lang="sr-Latn-CS" dirty="0" smtClean="0"/>
              <a:t> omogućava žive istrage i opisano je u članu 20. Budimpeštanske </a:t>
            </a:r>
            <a:r>
              <a:rPr lang="sr-Latn-CS" dirty="0" smtClean="0"/>
              <a:t>konvencije</a:t>
            </a:r>
            <a:r>
              <a:rPr lang="sr-Latn-CS" dirty="0" smtClean="0"/>
              <a:t>. Takva vrsta intruzivne mjere zahteva odgovarajuće zakonodavstvo koje dozvoljava   organima reda da na tehničkim sredstvima prikupljaju ili evidentiraju podatke u realnom vremenu, kao i ovlašćenje da   prisile davaoce usluga   da prikupljaju ili beleže podatke od svojih pretplatnika, u okviru svoje normalne aktivnosti, u realnom vremenu.</a:t>
            </a:r>
          </a:p>
          <a:p>
            <a:pPr eaLnBrk="1" hangingPunct="1">
              <a:spcBef>
                <a:spcPct val="0"/>
              </a:spcBef>
            </a:pPr>
            <a:endParaRPr lang="sr-Latn-CS" dirty="0" smtClean="0"/>
          </a:p>
          <a:p>
            <a:pPr eaLnBrk="1" hangingPunct="1">
              <a:spcBef>
                <a:spcPct val="0"/>
              </a:spcBef>
            </a:pPr>
            <a:r>
              <a:rPr lang="sr-Latn-CS" dirty="0" smtClean="0"/>
              <a:t>Ova vrsta istraživačkog alata može biti veoma važna, na primer, da se uspostavi izvor komunikacije, u cilju identifikacije počinitelja, u realnom vremenu.</a:t>
            </a:r>
          </a:p>
          <a:p>
            <a:pPr eaLnBrk="1" hangingPunct="1">
              <a:spcBef>
                <a:spcPct val="0"/>
              </a:spcBef>
            </a:pPr>
            <a:endParaRPr lang="sr-Latn-CS" dirty="0" smtClean="0"/>
          </a:p>
          <a:p>
            <a:r>
              <a:rPr lang="sr-Latn-CS" dirty="0" smtClean="0"/>
              <a:t>Treba napomenuti da se član 3. stav 3. izriče </a:t>
            </a:r>
            <a:r>
              <a:rPr lang="sr-Latn-CS" sz="1200" kern="1200" dirty="0" smtClean="0">
                <a:solidFill>
                  <a:schemeClr val="tx1"/>
                </a:solidFill>
                <a:effectLst/>
                <a:latin typeface="+mn-lt"/>
              </a:rPr>
              <a:t>što svaka strana ugovornica treba da usvoji zakonodavne i druge mere, neophodne da obavežu davaoca usluga da čuva u tajnosti sprovođenje svakog ovlašćenja predviđenog ovim članom i svaku informaciju u vezi sa tim.</a:t>
            </a:r>
          </a:p>
          <a:p>
            <a:r>
              <a:rPr lang="sr-Latn-CS" sz="1200" kern="1200" dirty="0" smtClean="0">
                <a:solidFill>
                  <a:schemeClr val="tx1"/>
                </a:solidFill>
                <a:effectLst/>
                <a:latin typeface="+mn-lt"/>
              </a:rPr>
              <a:t> </a:t>
            </a:r>
          </a:p>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Ovaj slajd prikazuje ceo tekst člana 20. </a:t>
            </a:r>
            <a:r>
              <a:rPr lang="sr-Latn-CS" u="none" baseline="0" dirty="0" smtClean="0">
                <a:solidFill>
                  <a:srgbClr val="FF0000"/>
                </a:solidFill>
              </a:rPr>
              <a:t>§1.</a:t>
            </a:r>
            <a:endParaRPr lang="sr-Latn-CS" sz="1200" kern="1200" dirty="0" smtClean="0">
              <a:solidFill>
                <a:schemeClr val="tx1"/>
              </a:solidFill>
              <a:effectLst/>
              <a:latin typeface="+mn-lt"/>
              <a:ea typeface="+mn-ea"/>
              <a:cs typeface="+mn-cs"/>
            </a:endParaRPr>
          </a:p>
          <a:p>
            <a:pPr eaLnBrk="1" hangingPunct="1">
              <a:spcBef>
                <a:spcPct val="0"/>
              </a:spcBef>
            </a:pPr>
            <a:endParaRPr lang="sr-Latn-CS"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92</a:t>
            </a:fld>
            <a:endParaRPr lang="sr-Latn-C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sr-Latn-CS" dirty="0" smtClean="0"/>
              <a:t>Ovaj slajd prikazuje ceo tekst člana 20. </a:t>
            </a:r>
            <a:r>
              <a:rPr lang="sr-Latn-CS" u="none" baseline="0" dirty="0" smtClean="0">
                <a:solidFill>
                  <a:srgbClr val="FF0000"/>
                </a:solidFill>
              </a:rPr>
              <a:t>§1.</a:t>
            </a:r>
            <a:endParaRPr lang="sr-Latn-CS"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93</a:t>
            </a:fld>
            <a:endParaRPr lang="sr-Latn-CS">
              <a:cs typeface="Arial" charset="0"/>
            </a:endParaRPr>
          </a:p>
        </p:txBody>
      </p:sp>
    </p:spTree>
    <p:extLst>
      <p:ext uri="{BB962C8B-B14F-4D97-AF65-F5344CB8AC3E}">
        <p14:creationId xmlns:p14="http://schemas.microsoft.com/office/powerpoint/2010/main" val="174863714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20. </a:t>
            </a:r>
            <a:r>
              <a:rPr lang="sr-Latn-CS" u="none" baseline="0" dirty="0" smtClean="0">
                <a:solidFill>
                  <a:srgbClr val="FF0000"/>
                </a:solidFill>
              </a:rPr>
              <a:t>§4.</a:t>
            </a:r>
            <a:endParaRPr lang="sr-Latn-C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94</a:t>
            </a:fld>
            <a:endParaRPr lang="sr-Latn-CS"/>
          </a:p>
        </p:txBody>
      </p:sp>
    </p:spTree>
    <p:extLst>
      <p:ext uri="{BB962C8B-B14F-4D97-AF65-F5344CB8AC3E}">
        <p14:creationId xmlns:p14="http://schemas.microsoft.com/office/powerpoint/2010/main" val="8022102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ceo tekst člana 20. </a:t>
            </a:r>
            <a:r>
              <a:rPr lang="sr-Latn-CS" u="none" baseline="0" dirty="0" smtClean="0">
                <a:solidFill>
                  <a:srgbClr val="FF0000"/>
                </a:solidFill>
              </a:rPr>
              <a:t>§3 i §4.</a:t>
            </a:r>
            <a:endParaRPr lang="sr-Latn-C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95</a:t>
            </a:fld>
            <a:endParaRPr lang="sr-Latn-CS"/>
          </a:p>
        </p:txBody>
      </p:sp>
    </p:spTree>
    <p:extLst>
      <p:ext uri="{BB962C8B-B14F-4D97-AF65-F5344CB8AC3E}">
        <p14:creationId xmlns:p14="http://schemas.microsoft.com/office/powerpoint/2010/main" val="106154216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20. </a:t>
            </a:r>
            <a:r>
              <a:rPr lang="sr-Latn-CS" u="none" baseline="0" dirty="0" smtClean="0">
                <a:solidFill>
                  <a:srgbClr val="FF0000"/>
                </a:solidFill>
              </a:rPr>
              <a:t>§1. Objašnjenje ovog elementa se nalazi na sledećem slajdu.</a:t>
            </a:r>
            <a:endParaRPr lang="sr-Latn-C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96</a:t>
            </a:fld>
            <a:endParaRPr lang="sr-Latn-CS">
              <a:cs typeface="Arial" charset="0"/>
            </a:endParaRPr>
          </a:p>
        </p:txBody>
      </p:sp>
    </p:spTree>
    <p:extLst>
      <p:ext uri="{BB962C8B-B14F-4D97-AF65-F5344CB8AC3E}">
        <p14:creationId xmlns:p14="http://schemas.microsoft.com/office/powerpoint/2010/main" val="346662379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Budapeštanska </a:t>
            </a:r>
            <a:r>
              <a:rPr lang="sr-Latn-CS" dirty="0" smtClean="0"/>
              <a:t>konvencija </a:t>
            </a:r>
            <a:r>
              <a:rPr lang="sr-Latn-CS" dirty="0" smtClean="0"/>
              <a:t>koristi pojam "nadležni organi" da obezbedi određeni nivo fleksibilnosti stranama kako bi osnažili </a:t>
            </a:r>
            <a:r>
              <a:rPr lang="en-US" dirty="0" smtClean="0"/>
              <a:t>odgovarajuć</a:t>
            </a:r>
            <a:r>
              <a:rPr lang="sr-Latn-CS" dirty="0" smtClean="0"/>
              <a:t>a ovlašćenja u zavisnosti od njihovih pravnih sistema. </a:t>
            </a:r>
          </a:p>
          <a:p>
            <a:endParaRPr lang="sr-Latn-CS" dirty="0" smtClean="0"/>
          </a:p>
          <a:p>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97</a:t>
            </a:fld>
            <a:endParaRPr lang="sr-Latn-CS"/>
          </a:p>
        </p:txBody>
      </p:sp>
    </p:spTree>
    <p:extLst>
      <p:ext uri="{BB962C8B-B14F-4D97-AF65-F5344CB8AC3E}">
        <p14:creationId xmlns:p14="http://schemas.microsoft.com/office/powerpoint/2010/main" val="28963021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20. </a:t>
            </a:r>
            <a:r>
              <a:rPr lang="sr-Latn-CS" u="none" baseline="0" dirty="0" smtClean="0">
                <a:solidFill>
                  <a:srgbClr val="FF0000"/>
                </a:solidFill>
              </a:rPr>
              <a:t>§1. Objašnjenje ovog elementa se nalazi na sledećem slajdu.</a:t>
            </a:r>
            <a:endParaRPr lang="sr-Latn-C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98</a:t>
            </a:fld>
            <a:endParaRPr lang="sr-Latn-CS">
              <a:cs typeface="Arial" charset="0"/>
            </a:endParaRPr>
          </a:p>
        </p:txBody>
      </p:sp>
    </p:spTree>
    <p:extLst>
      <p:ext uri="{BB962C8B-B14F-4D97-AF65-F5344CB8AC3E}">
        <p14:creationId xmlns:p14="http://schemas.microsoft.com/office/powerpoint/2010/main" val="145747476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CS" dirty="0" smtClean="0"/>
              <a:t>Nadležni organi mogu direktno koristiti tehnička sredstva za presretanje podataka iz sadržaja. Budipeštanska </a:t>
            </a:r>
            <a:r>
              <a:rPr lang="sr-Latn-CS" dirty="0" smtClean="0"/>
              <a:t>konvencija </a:t>
            </a:r>
            <a:r>
              <a:rPr lang="sr-Latn-CS" dirty="0" smtClean="0"/>
              <a:t>je tehnološki neutralna u ovom pogledu, a strane su slobodne da donose zakone o specifičnim tehničkim merama koje se mogu koristiti za prikupljanje takvih podataka o </a:t>
            </a:r>
            <a:r>
              <a:rPr lang="en-US" dirty="0" smtClean="0"/>
              <a:t>saobrać</a:t>
            </a:r>
            <a:r>
              <a:rPr lang="sr-Latn-CS" dirty="0" smtClean="0"/>
              <a:t>aju.  Nadležni organi takođe mogu prisiliti davaca usluga da pomogne u tom pogledu, uključujući saradnju i pomoć nadležnim organima za realizaciju ovlašćenja.</a:t>
            </a:r>
            <a:endParaRPr lang="sr-Latn-C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99</a:t>
            </a:fld>
            <a:endParaRPr lang="sr-Latn-CS"/>
          </a:p>
        </p:txBody>
      </p:sp>
    </p:spTree>
    <p:extLst>
      <p:ext uri="{BB962C8B-B14F-4D97-AF65-F5344CB8AC3E}">
        <p14:creationId xmlns:p14="http://schemas.microsoft.com/office/powerpoint/2010/main" val="74373402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CS" dirty="0" smtClean="0"/>
              <a:t>Ovaj slajd prikazuje element člana 20. </a:t>
            </a:r>
            <a:r>
              <a:rPr lang="sr-Latn-CS" u="none" baseline="0" dirty="0" smtClean="0">
                <a:solidFill>
                  <a:srgbClr val="FF0000"/>
                </a:solidFill>
              </a:rPr>
              <a:t>§1. Objašnjenje ovog elementa se nalazi na sledećem slajdu.</a:t>
            </a:r>
            <a:endParaRPr lang="sr-Latn-C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100</a:t>
            </a:fld>
            <a:endParaRPr lang="sr-Latn-CS">
              <a:cs typeface="Arial" charset="0"/>
            </a:endParaRPr>
          </a:p>
        </p:txBody>
      </p:sp>
    </p:spTree>
    <p:extLst>
      <p:ext uri="{BB962C8B-B14F-4D97-AF65-F5344CB8AC3E}">
        <p14:creationId xmlns:p14="http://schemas.microsoft.com/office/powerpoint/2010/main" val="351957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D66CC9-B25F-483D-A125-C624F429E15F}" type="datetime1">
              <a:rPr lang="en-US" smtClean="0"/>
              <a:t>10/12/2017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08DCB6-0A76-46F1-B381-FCB2C1A50EF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989D6E-182F-49B9-85F1-7FD844646C26}" type="datetime1">
              <a:rPr lang="en-US" smtClean="0"/>
              <a:t>10/12/2017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D6D2B9-6A86-498E-8FB5-A3430BD6FF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6C4698-E557-47C0-80EE-9F2CB3BE4EC3}" type="datetime1">
              <a:rPr lang="en-US" smtClean="0"/>
              <a:t>10/12/2017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41F6EE-CF39-4D97-9A67-4E68F74797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FE7834-AFE2-41A2-A14D-60C72375AD02}" type="datetime1">
              <a:rPr lang="en-US" smtClean="0"/>
              <a:t>10/12/2017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66BBF2-DA90-4DEB-8CEB-816DABC858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B31E3C9-2B2B-4E31-AB19-2A3114EDDCBB}" type="datetime1">
              <a:rPr lang="en-US" smtClean="0"/>
              <a:t>10/12/2017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08BE79-5C6E-46D8-91C0-5419BF43FD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EC6DF8-06AD-4602-AA4D-5FAA29D6D6B9}" type="datetime1">
              <a:rPr lang="en-US" smtClean="0"/>
              <a:t>10/12/2017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646F38-5E7F-4679-A211-C0979F285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D98C850-C1CC-4743-8EB2-4893D3F7948C}" type="datetime1">
              <a:rPr lang="en-US" smtClean="0"/>
              <a:t>10/12/2017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465A2E-A52F-403F-A966-54132969A4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889B5CD-8C21-4351-99EF-3CB45DA04F27}" type="datetime1">
              <a:rPr lang="en-US" smtClean="0"/>
              <a:t>10/12/2017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3117B9-698E-48DD-8543-5FE9407E61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3E3D5C-F120-4D82-B283-C19001A20BE4}" type="datetime1">
              <a:rPr lang="en-US" smtClean="0"/>
              <a:t>10/12/2017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2D7955-86E9-49F5-A72D-587346A0DA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13CDD3-5655-4D6B-8A73-B36C1C5DDEE6}" type="datetime1">
              <a:rPr lang="en-US" smtClean="0"/>
              <a:t>10/12/2017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2A76EB-4F0A-4E8B-89FB-7545153A02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AA094B-4294-46E5-9C83-F4B5DF8F01CF}" type="datetime1">
              <a:rPr lang="en-US" smtClean="0"/>
              <a:t>10/12/2017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38243-256D-4450-9A1F-43FE3823B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EC5768D-25DA-4207-9577-6201AB9269D6}" type="datetime1">
              <a:rPr lang="en-US" smtClean="0"/>
              <a:t>10/12/2017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0FD1F1-3240-4D76-AB7E-4721011DD5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3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sr-Latn-CS" dirty="0" smtClean="0"/>
              <a:t>Uvodna obuka o visokotehnološkom kriminalu za sudije i tužioce</a:t>
            </a:r>
          </a:p>
        </p:txBody>
      </p:sp>
      <p:sp>
        <p:nvSpPr>
          <p:cNvPr id="3" name="Subtitle 2"/>
          <p:cNvSpPr>
            <a:spLocks noGrp="1"/>
          </p:cNvSpPr>
          <p:nvPr>
            <p:ph type="subTitle" idx="1"/>
          </p:nvPr>
        </p:nvSpPr>
        <p:spPr/>
        <p:txBody>
          <a:bodyPr>
            <a:normAutofit/>
          </a:bodyPr>
          <a:lstStyle/>
          <a:p>
            <a:pPr eaLnBrk="1" hangingPunct="1"/>
            <a:r>
              <a:rPr lang="sr-Latn-CS" dirty="0" smtClean="0">
                <a:solidFill>
                  <a:srgbClr val="898989"/>
                </a:solidFill>
              </a:rPr>
              <a:t>Sesije 1.2.3</a:t>
            </a:r>
          </a:p>
          <a:p>
            <a:pPr eaLnBrk="1" hangingPunct="1"/>
            <a:r>
              <a:rPr lang="sr-Latn-CS" dirty="0" smtClean="0">
                <a:solidFill>
                  <a:srgbClr val="898989"/>
                </a:solidFill>
              </a:rPr>
              <a:t>Procesna pravo prema Budapeštanskoj Konvenciji</a:t>
            </a:r>
          </a:p>
        </p:txBody>
      </p:sp>
      <p:sp>
        <p:nvSpPr>
          <p:cNvPr id="5" name="Slide Number Placeholder 4"/>
          <p:cNvSpPr>
            <a:spLocks noGrp="1"/>
          </p:cNvSpPr>
          <p:nvPr>
            <p:ph type="sldNum" sz="quarter" idx="12"/>
          </p:nvPr>
        </p:nvSpPr>
        <p:spPr/>
        <p:txBody>
          <a:bodyPr/>
          <a:lstStyle/>
          <a:p>
            <a:pPr>
              <a:defRPr/>
            </a:pPr>
            <a:fld id="{3CFFACF2-E39D-4059-8AD8-645529713DC3}" type="slidenum">
              <a:rPr lang="en-US"/>
              <a:pPr>
                <a:defRPr/>
              </a:pPr>
              <a:t>1</a:t>
            </a:fld>
            <a:endParaRPr lang="sr-Latn-CS"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sr-Latn-CS" altLang="en-US" b="1" dirty="0">
                <a:solidFill>
                  <a:schemeClr val="bg1"/>
                </a:solidFill>
                <a:latin typeface="Arial Narrow" pitchFamily="34" charset="0"/>
              </a:rPr>
              <a:t>iPROCEEDS</a:t>
            </a:r>
            <a:r>
              <a:rPr lang="sr-Latn-CS" dirty="0" smtClean="0"/>
              <a:t> </a:t>
            </a:r>
          </a:p>
          <a:p>
            <a:pPr eaLnBrk="1" hangingPunct="1">
              <a:spcBef>
                <a:spcPct val="0"/>
              </a:spcBef>
              <a:buFontTx/>
              <a:buNone/>
            </a:pPr>
            <a:r>
              <a:rPr lang="sr-Latn-CS" altLang="en-US" sz="1400" b="1" dirty="0">
                <a:solidFill>
                  <a:schemeClr val="bg1"/>
                </a:solidFill>
              </a:rPr>
              <a:t>Projekt na ciljane prihode od kriminal na internetu u Jugoistočnoj Europi i Turskoj</a:t>
            </a:r>
            <a:endParaRPr lang="sr-Latn-CS" altLang="en-US" sz="1400" dirty="0">
              <a:solidFill>
                <a:schemeClr val="bg1"/>
              </a:solidFill>
            </a:endParaRPr>
          </a:p>
          <a:p>
            <a:pPr eaLnBrk="1" hangingPunct="1">
              <a:spcBef>
                <a:spcPct val="0"/>
              </a:spcBef>
              <a:buFontTx/>
              <a:buNone/>
            </a:pPr>
            <a:endParaRPr lang="sr-Latn-CS"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229601" cy="1143000"/>
          </a:xfrm>
        </p:spPr>
        <p:txBody>
          <a:bodyPr/>
          <a:lstStyle/>
          <a:p>
            <a:r>
              <a:rPr lang="sr-Latn-CS" sz="3400" b="1" dirty="0" smtClean="0"/>
              <a:t>Podaci o saobraćaju</a:t>
            </a:r>
            <a:endParaRPr lang="sr-Latn-CS" sz="3400" b="1" dirty="0"/>
          </a:p>
        </p:txBody>
      </p:sp>
      <p:sp>
        <p:nvSpPr>
          <p:cNvPr id="3" name="Content Placeholder 2"/>
          <p:cNvSpPr>
            <a:spLocks noGrp="1"/>
          </p:cNvSpPr>
          <p:nvPr>
            <p:ph idx="1"/>
          </p:nvPr>
        </p:nvSpPr>
        <p:spPr>
          <a:xfrm>
            <a:off x="682171" y="1590910"/>
            <a:ext cx="7779657" cy="4956930"/>
          </a:xfrm>
        </p:spPr>
        <p:txBody>
          <a:bodyPr>
            <a:normAutofit/>
          </a:bodyPr>
          <a:lstStyle/>
          <a:p>
            <a:pPr algn="just">
              <a:spcBef>
                <a:spcPts val="600"/>
              </a:spcBef>
              <a:spcAft>
                <a:spcPts val="1200"/>
              </a:spcAft>
            </a:pPr>
            <a:r>
              <a:rPr lang="sr-Latn-CS" dirty="0" smtClean="0"/>
              <a:t>Računarski podaci koji se </a:t>
            </a:r>
            <a:r>
              <a:rPr lang="sr-Latn-CS" b="1" u="sng" dirty="0"/>
              <a:t>odnose na komunikaciju</a:t>
            </a:r>
            <a:r>
              <a:rPr lang="sr-Latn-CS" dirty="0" smtClean="0"/>
              <a:t> pomoću računara </a:t>
            </a:r>
            <a:r>
              <a:rPr lang="sr-Latn-CS" b="1" u="sng" dirty="0" smtClean="0"/>
              <a:t>koje </a:t>
            </a:r>
            <a:r>
              <a:rPr lang="sr-Latn-CS" b="1" u="sng" dirty="0"/>
              <a:t>generiše računar koji je bio </a:t>
            </a:r>
            <a:r>
              <a:rPr lang="sr-Latn-CS" b="1" u="sng" dirty="0" smtClean="0"/>
              <a:t>deo </a:t>
            </a:r>
            <a:r>
              <a:rPr lang="sr-Latn-CS" b="1" u="sng" dirty="0"/>
              <a:t>lanca komunikacije</a:t>
            </a:r>
          </a:p>
          <a:p>
            <a:pPr algn="just">
              <a:spcBef>
                <a:spcPts val="600"/>
              </a:spcBef>
              <a:spcAft>
                <a:spcPts val="1200"/>
              </a:spcAft>
            </a:pPr>
            <a:endParaRPr lang="sr-Latn-CS" b="1" u="sng" dirty="0" smtClean="0"/>
          </a:p>
          <a:p>
            <a:pPr algn="just">
              <a:spcBef>
                <a:spcPts val="600"/>
              </a:spcBef>
              <a:spcAft>
                <a:spcPts val="1200"/>
              </a:spcAft>
            </a:pPr>
            <a:r>
              <a:rPr lang="sr-Latn-CS" dirty="0" smtClean="0"/>
              <a:t>Označava </a:t>
            </a:r>
            <a:r>
              <a:rPr lang="sr-Latn-CS" b="1" u="sng" dirty="0"/>
              <a:t>poreklo</a:t>
            </a:r>
            <a:r>
              <a:rPr lang="sr-Latn-CS" dirty="0" smtClean="0"/>
              <a:t> komunikacije, </a:t>
            </a:r>
            <a:r>
              <a:rPr lang="sr-Latn-CS" b="1" u="sng" dirty="0"/>
              <a:t>odredište</a:t>
            </a:r>
            <a:r>
              <a:rPr lang="sr-Latn-CS" dirty="0" smtClean="0"/>
              <a:t>, </a:t>
            </a:r>
            <a:r>
              <a:rPr lang="sr-Latn-CS" b="1" u="sng" dirty="0"/>
              <a:t>rutu</a:t>
            </a:r>
            <a:r>
              <a:rPr lang="sr-Latn-CS" dirty="0" smtClean="0"/>
              <a:t>, </a:t>
            </a:r>
            <a:r>
              <a:rPr lang="sr-Latn-CS" b="1" u="sng" dirty="0"/>
              <a:t>vreme</a:t>
            </a:r>
            <a:r>
              <a:rPr lang="sr-Latn-CS" dirty="0" smtClean="0"/>
              <a:t>, </a:t>
            </a:r>
            <a:r>
              <a:rPr lang="sr-Latn-CS" b="1" u="sng" dirty="0"/>
              <a:t>datum</a:t>
            </a:r>
            <a:r>
              <a:rPr lang="sr-Latn-CS" dirty="0" smtClean="0"/>
              <a:t>, </a:t>
            </a:r>
            <a:r>
              <a:rPr lang="sr-Latn-CS" b="1" u="sng" dirty="0"/>
              <a:t>veličinu</a:t>
            </a:r>
            <a:r>
              <a:rPr lang="sr-Latn-CS" dirty="0" smtClean="0"/>
              <a:t>, </a:t>
            </a:r>
            <a:r>
              <a:rPr lang="sr-Latn-CS" b="1" u="sng" dirty="0"/>
              <a:t>trajanje</a:t>
            </a:r>
            <a:r>
              <a:rPr lang="sr-Latn-CS" dirty="0" smtClean="0"/>
              <a:t>, ili </a:t>
            </a:r>
            <a:r>
              <a:rPr lang="sr-Latn-CS" b="1" u="sng" dirty="0"/>
              <a:t>vrstu osnovne usluge</a:t>
            </a:r>
            <a:r>
              <a:rPr lang="sr-Latn-CS" dirty="0" smtClean="0"/>
              <a:t>.</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10</a:t>
            </a:fld>
            <a:endParaRPr lang="sr-Latn-CS" dirty="0"/>
          </a:p>
        </p:txBody>
      </p:sp>
    </p:spTree>
    <p:extLst>
      <p:ext uri="{BB962C8B-B14F-4D97-AF65-F5344CB8AC3E}">
        <p14:creationId xmlns:p14="http://schemas.microsoft.com/office/powerpoint/2010/main" val="308072989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sz="4000" b="1" dirty="0"/>
              <a:t>Član 20</a:t>
            </a:r>
            <a:r>
              <a:t/>
            </a:r>
            <a:br/>
            <a:r>
              <a:rPr lang="sr-Latn-CS" sz="4000" b="1" dirty="0" smtClean="0"/>
              <a:t>Prikupljanje podataka o saobraćaju u realnom vremenu</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100</a:t>
            </a:fld>
            <a:endParaRPr lang="sr-Latn-CS" dirty="0">
              <a:solidFill>
                <a:schemeClr val="tx1"/>
              </a:solidFill>
            </a:endParaRPr>
          </a:p>
        </p:txBody>
      </p:sp>
      <p:sp>
        <p:nvSpPr>
          <p:cNvPr id="6" name="Rectangle 3"/>
          <p:cNvSpPr txBox="1">
            <a:spLocks noChangeArrowheads="1"/>
          </p:cNvSpPr>
          <p:nvPr/>
        </p:nvSpPr>
        <p:spPr bwMode="auto">
          <a:xfrm>
            <a:off x="457200" y="161544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sr-Latn-CS" sz="2400" dirty="0" smtClean="0">
                <a:latin typeface="+mj-lt"/>
              </a:rPr>
              <a:t>Svaka Strana ugovornica treba da usvoji zakonodavne i druge mere, neophodne da bi svoje nadležne organe ovlastila:</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solidFill>
                  <a:prstClr val="black"/>
                </a:solidFill>
              </a:rPr>
              <a:t>da na svojoj teritoriji, primenjujući tehnička sredstva, prikupljaju ili snimaju</a:t>
            </a:r>
            <a:r>
              <a:rPr lang="sr-Latn-CS"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sr-Latn-CS" b="1" dirty="0" smtClean="0">
                <a:solidFill>
                  <a:srgbClr val="FF0000"/>
                </a:solidFill>
                <a:latin typeface="+mj-lt"/>
              </a:rPr>
              <a:t>da obavežu davaoca usluga, da u okviru njegovih postojećih tehničkih mogućnosti:</a:t>
            </a:r>
          </a:p>
          <a:p>
            <a:pPr marL="1257300" lvl="2" indent="-457200" algn="just" eaLnBrk="1" fontAlgn="auto" hangingPunct="1">
              <a:lnSpc>
                <a:spcPct val="90000"/>
              </a:lnSpc>
              <a:spcBef>
                <a:spcPts val="600"/>
              </a:spcBef>
              <a:spcAft>
                <a:spcPts val="1200"/>
              </a:spcAft>
              <a:buFont typeface="+mj-lt"/>
              <a:buAutoNum type="romanUcPeriod"/>
              <a:defRPr/>
            </a:pPr>
            <a:r>
              <a:rPr lang="sr-Latn-CS" b="1" dirty="0" smtClean="0">
                <a:solidFill>
                  <a:srgbClr val="FF0000"/>
                </a:solidFill>
                <a:latin typeface="+mj-lt"/>
              </a:rPr>
              <a:t>na svojoj teritoriji, primenjujući tehnička sredstva, prikupljaju ili snimaju</a:t>
            </a:r>
            <a:r>
              <a:rPr lang="sr-Latn-CS" sz="1800" dirty="0" smtClean="0">
                <a:latin typeface="+mj-lt"/>
              </a:rPr>
              <a:t>; or</a:t>
            </a:r>
          </a:p>
          <a:p>
            <a:pPr marL="1257300" lvl="2" indent="-457200" algn="just" eaLnBrk="1" fontAlgn="auto" hangingPunct="1">
              <a:lnSpc>
                <a:spcPct val="90000"/>
              </a:lnSpc>
              <a:spcBef>
                <a:spcPts val="600"/>
              </a:spcBef>
              <a:spcAft>
                <a:spcPts val="1200"/>
              </a:spcAft>
              <a:buFont typeface="+mj-lt"/>
              <a:buAutoNum type="romanUcPeriod"/>
              <a:defRPr/>
            </a:pPr>
            <a:r>
              <a:rPr lang="sr-Latn-CS" b="1" dirty="0" smtClean="0">
                <a:solidFill>
                  <a:srgbClr val="FF0000"/>
                </a:solidFill>
                <a:latin typeface="+mj-lt"/>
              </a:rPr>
              <a:t>sarađuju i pomažu nadležnim organima u prikupljanju</a:t>
            </a:r>
            <a:r>
              <a:rPr lang="sr-Latn-CS" sz="1800" dirty="0" smtClean="0">
                <a:latin typeface="+mj-lt"/>
              </a:rPr>
              <a:t> ili snimanju,</a:t>
            </a:r>
          </a:p>
          <a:p>
            <a:pPr marL="811213" lvl="1" indent="0" algn="just" eaLnBrk="1" fontAlgn="auto" hangingPunct="1">
              <a:lnSpc>
                <a:spcPct val="90000"/>
              </a:lnSpc>
              <a:spcBef>
                <a:spcPts val="600"/>
              </a:spcBef>
              <a:spcAft>
                <a:spcPts val="1200"/>
              </a:spcAft>
              <a:buFont typeface="Arial" charset="0"/>
              <a:buNone/>
              <a:defRPr/>
            </a:pPr>
            <a:r>
              <a:rPr lang="sr-Latn-CS" sz="2000" dirty="0" smtClean="0">
                <a:latin typeface="+mj-lt"/>
              </a:rPr>
              <a:t>u realnom vremenu, podataka o saobraćaju određenih komunikacija na njenoj teritoriji, prenetih preko računarskog sistema.</a:t>
            </a:r>
            <a:endParaRPr lang="sr-Latn-CS" sz="2000" dirty="0">
              <a:latin typeface="+mj-lt"/>
            </a:endParaRPr>
          </a:p>
        </p:txBody>
      </p:sp>
    </p:spTree>
    <p:extLst>
      <p:ext uri="{BB962C8B-B14F-4D97-AF65-F5344CB8AC3E}">
        <p14:creationId xmlns:p14="http://schemas.microsoft.com/office/powerpoint/2010/main" val="3575814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Obavezuju davaoca usluga</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Primenjuje se samo na stepen tehničke sposobnosti davaoca usluga, bez obzira da li se takve tehničke karakteristike obično koriste ili ne</a:t>
            </a:r>
          </a:p>
          <a:p>
            <a:pPr algn="just"/>
            <a:endParaRPr lang="sr-Latn-CS" dirty="0"/>
          </a:p>
          <a:p>
            <a:pPr algn="just"/>
            <a:r>
              <a:rPr lang="sr-Latn-CS" dirty="0" smtClean="0"/>
              <a:t>Ne nameće obaveze davaocima usluga da:</a:t>
            </a:r>
          </a:p>
          <a:p>
            <a:pPr lvl="1" algn="just"/>
            <a:r>
              <a:rPr lang="sr-Latn-CS" dirty="0" smtClean="0"/>
              <a:t>Razvije novu opremu</a:t>
            </a:r>
          </a:p>
          <a:p>
            <a:pPr lvl="1" algn="just"/>
            <a:r>
              <a:rPr lang="sr-Latn-CS" dirty="0" smtClean="0"/>
              <a:t>Angažuje ekspertnu podršku</a:t>
            </a:r>
          </a:p>
          <a:p>
            <a:pPr lvl="1" algn="just"/>
            <a:r>
              <a:rPr lang="sr-Latn-CS" dirty="0" smtClean="0"/>
              <a:t>Investira u skupo pre-konfigurisanje sistema</a:t>
            </a:r>
          </a:p>
          <a:p>
            <a:pPr lvl="1" algn="just"/>
            <a:endParaRPr lang="sr-Latn-CS" dirty="0"/>
          </a:p>
          <a:p>
            <a:pPr marL="0" indent="0" algn="just">
              <a:buNone/>
            </a:pPr>
            <a:endParaRPr lang="sr-Latn-CS" dirty="0"/>
          </a:p>
          <a:p>
            <a:pPr algn="just"/>
            <a:endParaRPr lang="sr-Latn-CS"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101</a:t>
            </a:fld>
            <a:endParaRPr lang="sr-Latn-CS" dirty="0">
              <a:solidFill>
                <a:schemeClr val="tx1"/>
              </a:solidFill>
            </a:endParaRPr>
          </a:p>
        </p:txBody>
      </p:sp>
    </p:spTree>
    <p:extLst>
      <p:ext uri="{BB962C8B-B14F-4D97-AF65-F5344CB8AC3E}">
        <p14:creationId xmlns:p14="http://schemas.microsoft.com/office/powerpoint/2010/main" val="138018555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sz="4000" b="1" dirty="0"/>
              <a:t>Član 20</a:t>
            </a:r>
            <a:r>
              <a:t/>
            </a:r>
            <a:br/>
            <a:r>
              <a:rPr lang="sr-Latn-CS" sz="4000" b="1" dirty="0" smtClean="0"/>
              <a:t>Prikupljanje podataka o saobraćaju u realnom vremenu</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102</a:t>
            </a:fld>
            <a:endParaRPr lang="sr-Latn-CS" dirty="0">
              <a:solidFill>
                <a:schemeClr val="tx1"/>
              </a:solidFill>
            </a:endParaRPr>
          </a:p>
        </p:txBody>
      </p:sp>
      <p:sp>
        <p:nvSpPr>
          <p:cNvPr id="6" name="Rectangle 3"/>
          <p:cNvSpPr txBox="1">
            <a:spLocks noChangeArrowheads="1"/>
          </p:cNvSpPr>
          <p:nvPr/>
        </p:nvSpPr>
        <p:spPr bwMode="auto">
          <a:xfrm>
            <a:off x="441960" y="187452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sr-Latn-CS" sz="2400" dirty="0" smtClean="0">
                <a:latin typeface="+mj-lt"/>
              </a:rPr>
              <a:t>Svaka Strana ugovornica treba da usvoji zakonodavne i druge mere, neophodne da bi svoje nadležne organe ovlastila:</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solidFill>
                  <a:prstClr val="black"/>
                </a:solidFill>
              </a:rPr>
              <a:t>da na svojoj teritoriji, primenjujući tehnička sredstva, prikupljaju ili snimaju</a:t>
            </a:r>
            <a:r>
              <a:rPr lang="sr-Latn-CS"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latin typeface="+mj-lt"/>
              </a:rPr>
              <a:t>da obavežu davaoca usluga, da u okviru njegovih postojećih tehničkih mogućnosti: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na svojoj teritoriji, primenjujući tehnička sredstva, prikupljaju ili snimaju, ili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sarađuju i pomažu nadležnim organima u prikupljanju ili snimanju,</a:t>
            </a:r>
          </a:p>
          <a:p>
            <a:pPr marL="811213" lvl="1" indent="0" algn="just" eaLnBrk="1" fontAlgn="auto" hangingPunct="1">
              <a:lnSpc>
                <a:spcPct val="90000"/>
              </a:lnSpc>
              <a:spcBef>
                <a:spcPts val="600"/>
              </a:spcBef>
              <a:spcAft>
                <a:spcPts val="1200"/>
              </a:spcAft>
              <a:buFont typeface="Arial" charset="0"/>
              <a:buNone/>
              <a:defRPr/>
            </a:pPr>
            <a:r>
              <a:rPr lang="sr-Latn-CS" dirty="0" smtClean="0"/>
              <a:t>u realnom vremenu, podataka o saobraćaju </a:t>
            </a:r>
            <a:r>
              <a:rPr lang="sr-Latn-CS" b="1" dirty="0" smtClean="0">
                <a:solidFill>
                  <a:srgbClr val="FF0000"/>
                </a:solidFill>
                <a:latin typeface="+mj-lt"/>
              </a:rPr>
              <a:t>određenih komunikacija</a:t>
            </a:r>
            <a:r>
              <a:rPr lang="sr-Latn-CS" dirty="0" smtClean="0"/>
              <a:t> određenih komunikacija na njenoj teritoriji, prenetih preko računarskog sistema</a:t>
            </a:r>
            <a:r>
              <a:rPr lang="sr-Latn-CS" sz="2000" dirty="0" smtClean="0">
                <a:latin typeface="+mj-lt"/>
              </a:rPr>
              <a:t>.</a:t>
            </a:r>
            <a:endParaRPr lang="sr-Latn-CS" sz="2000" dirty="0">
              <a:latin typeface="+mj-lt"/>
            </a:endParaRPr>
          </a:p>
        </p:txBody>
      </p:sp>
    </p:spTree>
    <p:extLst>
      <p:ext uri="{BB962C8B-B14F-4D97-AF65-F5344CB8AC3E}">
        <p14:creationId xmlns:p14="http://schemas.microsoft.com/office/powerpoint/2010/main" val="183628831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Određenih komunikacija</a:t>
            </a:r>
            <a:endParaRPr lang="sr-Latn-CS" sz="3600" b="1" dirty="0"/>
          </a:p>
        </p:txBody>
      </p:sp>
      <p:sp>
        <p:nvSpPr>
          <p:cNvPr id="3" name="Content Placeholder 2"/>
          <p:cNvSpPr>
            <a:spLocks noGrp="1"/>
          </p:cNvSpPr>
          <p:nvPr>
            <p:ph idx="1"/>
          </p:nvPr>
        </p:nvSpPr>
        <p:spPr>
          <a:xfrm>
            <a:off x="635000" y="1585278"/>
            <a:ext cx="8051800" cy="4525963"/>
          </a:xfrm>
        </p:spPr>
        <p:txBody>
          <a:bodyPr/>
          <a:lstStyle/>
          <a:p>
            <a:pPr algn="just">
              <a:spcBef>
                <a:spcPts val="600"/>
              </a:spcBef>
              <a:spcAft>
                <a:spcPts val="1200"/>
              </a:spcAft>
            </a:pPr>
            <a:r>
              <a:rPr lang="sr-Latn-CS" dirty="0" smtClean="0"/>
              <a:t>Podaci o saobraćaju moraju biti povezani sa određenim komunikacijama koje moraju biti identifikovane autorizacijom nadležnog organa</a:t>
            </a:r>
          </a:p>
          <a:p>
            <a:pPr algn="just">
              <a:spcBef>
                <a:spcPts val="600"/>
              </a:spcBef>
              <a:spcAft>
                <a:spcPts val="1200"/>
              </a:spcAft>
            </a:pPr>
            <a:r>
              <a:rPr lang="sr-Latn-CS" dirty="0" smtClean="0"/>
              <a:t>Opšti ili neselektivni nadzor ili prikupljanje velikih količina podataka o saobraćaju nije dozvoljeno </a:t>
            </a:r>
          </a:p>
          <a:p>
            <a:pPr algn="just">
              <a:spcBef>
                <a:spcPts val="600"/>
              </a:spcBef>
              <a:spcAft>
                <a:spcPts val="1200"/>
              </a:spcAft>
            </a:pPr>
            <a:r>
              <a:rPr lang="sr-Latn-CS" dirty="0" smtClean="0"/>
              <a:t>"Pristrasna vođenja istrage" traže da otkriju kriminalne aktivnosti koje nisu dozvoljene</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103</a:t>
            </a:fld>
            <a:endParaRPr lang="sr-Latn-CS" dirty="0">
              <a:solidFill>
                <a:schemeClr val="tx1"/>
              </a:solidFill>
            </a:endParaRPr>
          </a:p>
        </p:txBody>
      </p:sp>
    </p:spTree>
    <p:extLst>
      <p:ext uri="{BB962C8B-B14F-4D97-AF65-F5344CB8AC3E}">
        <p14:creationId xmlns:p14="http://schemas.microsoft.com/office/powerpoint/2010/main" val="186777333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a:solidFill>
                  <a:prstClr val="black"/>
                </a:solidFill>
              </a:rPr>
              <a:t>Član 20</a:t>
            </a:r>
            <a:r>
              <a:t/>
            </a:r>
            <a:br/>
            <a:r>
              <a:rPr lang="sr-Latn-CS" sz="3600" b="1" dirty="0">
                <a:solidFill>
                  <a:prstClr val="black"/>
                </a:solidFill>
              </a:rPr>
              <a:t>Prikupljanje podataka o saobraćaju u realnom vremenu</a:t>
            </a:r>
            <a:endParaRPr lang="sr-Latn-CS" dirty="0"/>
          </a:p>
        </p:txBody>
      </p:sp>
      <p:sp>
        <p:nvSpPr>
          <p:cNvPr id="3" name="Content Placeholder 2"/>
          <p:cNvSpPr>
            <a:spLocks noGrp="1"/>
          </p:cNvSpPr>
          <p:nvPr>
            <p:ph idx="1"/>
          </p:nvPr>
        </p:nvSpPr>
        <p:spPr>
          <a:xfrm>
            <a:off x="457200" y="1935480"/>
            <a:ext cx="8229600" cy="4525963"/>
          </a:xfrm>
        </p:spPr>
        <p:txBody>
          <a:bodyPr/>
          <a:lstStyle/>
          <a:p>
            <a:pPr marL="514350" indent="-514350" algn="just">
              <a:buFont typeface="+mj-lt"/>
              <a:buAutoNum type="arabicPeriod" startAt="2"/>
            </a:pPr>
            <a:r>
              <a:rPr lang="sr-Latn-CS" sz="3000" dirty="0" smtClean="0"/>
              <a:t>Kada Strana ugovornica, zbog načela domaćeg pravnog sistema, ne može da usvoji mere navedene u stavu 1a) ovog člana, može umesto toga da usvoji zakonodavne i </a:t>
            </a:r>
            <a:r>
              <a:rPr lang="sr-Latn-CS" sz="3000" b="1" dirty="0" smtClean="0">
                <a:solidFill>
                  <a:srgbClr val="FF0000"/>
                </a:solidFill>
              </a:rPr>
              <a:t>odruge mere neophodne da bi obezbedila</a:t>
            </a:r>
            <a:r>
              <a:rPr lang="sr-Latn-CS" sz="3000" dirty="0" smtClean="0"/>
              <a:t> prikupljanje ili snimanje, u realnom vremenu, podataka o saobraćaju povezanih sa određenim komunikacijama koje se prenose na njenoj teritoriji primenom tehničkih sredstava, koja se nalaze na toj teritoriji.</a:t>
            </a:r>
            <a:endParaRPr lang="sr-Latn-CS" sz="3000"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104</a:t>
            </a:fld>
            <a:endParaRPr lang="sr-Latn-CS" dirty="0">
              <a:solidFill>
                <a:schemeClr val="tx1"/>
              </a:solidFill>
            </a:endParaRPr>
          </a:p>
        </p:txBody>
      </p:sp>
    </p:spTree>
    <p:extLst>
      <p:ext uri="{BB962C8B-B14F-4D97-AF65-F5344CB8AC3E}">
        <p14:creationId xmlns:p14="http://schemas.microsoft.com/office/powerpoint/2010/main" val="147398690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Ostale mere</a:t>
            </a:r>
            <a:endParaRPr lang="sr-Latn-CS" sz="3600" b="1" dirty="0"/>
          </a:p>
        </p:txBody>
      </p:sp>
      <p:sp>
        <p:nvSpPr>
          <p:cNvPr id="3" name="Content Placeholder 2"/>
          <p:cNvSpPr>
            <a:spLocks noGrp="1"/>
          </p:cNvSpPr>
          <p:nvPr>
            <p:ph idx="1"/>
          </p:nvPr>
        </p:nvSpPr>
        <p:spPr>
          <a:xfrm>
            <a:off x="635000" y="1691958"/>
            <a:ext cx="8051800" cy="4525963"/>
          </a:xfrm>
        </p:spPr>
        <p:txBody>
          <a:bodyPr/>
          <a:lstStyle/>
          <a:p>
            <a:pPr algn="just"/>
            <a:r>
              <a:rPr lang="sr-Latn-CS" dirty="0" smtClean="0"/>
              <a:t>Neke nadležnosti ne dozvoljavaju organima reda da prikupljaju ili beleže podatke u realnom vremenu bez pomoći ili barem znanja o pružanju usluga </a:t>
            </a:r>
          </a:p>
          <a:p>
            <a:pPr algn="just"/>
            <a:endParaRPr lang="sr-Latn-CS" dirty="0"/>
          </a:p>
          <a:p>
            <a:pPr algn="just"/>
            <a:r>
              <a:rPr lang="sr-Latn-CS" dirty="0" smtClean="0"/>
              <a:t>Mogu se usvojiti i druge mere, uključujući:</a:t>
            </a:r>
          </a:p>
          <a:p>
            <a:pPr lvl="1" algn="just"/>
            <a:r>
              <a:rPr lang="sr-Latn-CS" dirty="0" smtClean="0"/>
              <a:t>Neophodan davalac usluga da obezbedi neophodne tehničke uslove</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105</a:t>
            </a:fld>
            <a:endParaRPr lang="sr-Latn-CS" dirty="0">
              <a:solidFill>
                <a:schemeClr val="tx1"/>
              </a:solidFill>
            </a:endParaRPr>
          </a:p>
        </p:txBody>
      </p:sp>
    </p:spTree>
    <p:extLst>
      <p:ext uri="{BB962C8B-B14F-4D97-AF65-F5344CB8AC3E}">
        <p14:creationId xmlns:p14="http://schemas.microsoft.com/office/powerpoint/2010/main" val="98756502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a:solidFill>
                  <a:prstClr val="black"/>
                </a:solidFill>
              </a:rPr>
              <a:t>Član 20</a:t>
            </a:r>
            <a:r>
              <a:t/>
            </a:r>
            <a:br/>
            <a:r>
              <a:rPr lang="sr-Latn-CS" sz="3600" b="1" dirty="0">
                <a:solidFill>
                  <a:prstClr val="black"/>
                </a:solidFill>
              </a:rPr>
              <a:t>Prikupljanje podataka o saobraćaju u realnom vremenu</a:t>
            </a:r>
            <a:endParaRPr lang="sr-Latn-CS" dirty="0"/>
          </a:p>
        </p:txBody>
      </p:sp>
      <p:sp>
        <p:nvSpPr>
          <p:cNvPr id="3" name="Content Placeholder 2"/>
          <p:cNvSpPr>
            <a:spLocks noGrp="1"/>
          </p:cNvSpPr>
          <p:nvPr>
            <p:ph idx="1"/>
          </p:nvPr>
        </p:nvSpPr>
        <p:spPr>
          <a:xfrm>
            <a:off x="457200" y="2042160"/>
            <a:ext cx="8229600" cy="4084003"/>
          </a:xfrm>
        </p:spPr>
        <p:txBody>
          <a:bodyPr/>
          <a:lstStyle/>
          <a:p>
            <a:pPr marL="514350" indent="-514350" algn="just">
              <a:buFont typeface="+mj-lt"/>
              <a:buAutoNum type="arabicPeriod" startAt="3"/>
            </a:pPr>
            <a:r>
              <a:rPr lang="sr-Latn-CS" dirty="0" smtClean="0"/>
              <a:t>Svaka Strana ugovornica treba da usvoji zakonodavne i druge mere, neophodne da </a:t>
            </a:r>
            <a:r>
              <a:rPr lang="sr-Latn-CS" sz="3600" b="1" dirty="0" smtClean="0">
                <a:solidFill>
                  <a:srgbClr val="FF0000"/>
                </a:solidFill>
              </a:rPr>
              <a:t>obavežu davaoca usluga da čuva u tajnosti sprovođenje svakog ovlašćenja</a:t>
            </a:r>
            <a:r>
              <a:rPr lang="sr-Latn-CS" dirty="0" smtClean="0"/>
              <a:t> predviđenog ovim članom i svaku informaciju u vezi sa tim.</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106</a:t>
            </a:fld>
            <a:endParaRPr lang="sr-Latn-CS" dirty="0">
              <a:solidFill>
                <a:schemeClr val="tx1"/>
              </a:solidFill>
            </a:endParaRPr>
          </a:p>
        </p:txBody>
      </p:sp>
    </p:spTree>
    <p:extLst>
      <p:ext uri="{BB962C8B-B14F-4D97-AF65-F5344CB8AC3E}">
        <p14:creationId xmlns:p14="http://schemas.microsoft.com/office/powerpoint/2010/main" val="38555659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Obavežu davaoca usluga da čuva u tajnosti </a:t>
            </a:r>
            <a:endParaRPr lang="sr-Latn-CS" sz="3600" b="1" dirty="0"/>
          </a:p>
        </p:txBody>
      </p:sp>
      <p:sp>
        <p:nvSpPr>
          <p:cNvPr id="3" name="Content Placeholder 2"/>
          <p:cNvSpPr>
            <a:spLocks noGrp="1"/>
          </p:cNvSpPr>
          <p:nvPr>
            <p:ph idx="1"/>
          </p:nvPr>
        </p:nvSpPr>
        <p:spPr>
          <a:xfrm>
            <a:off x="635000" y="1813878"/>
            <a:ext cx="7914640" cy="4525963"/>
          </a:xfrm>
        </p:spPr>
        <p:txBody>
          <a:bodyPr/>
          <a:lstStyle/>
          <a:p>
            <a:pPr algn="just"/>
            <a:r>
              <a:rPr lang="sr-Latn-CS" dirty="0" smtClean="0"/>
              <a:t>Jedino efektivno ako se preduzimaju bez znanja o licima koja se istražuju </a:t>
            </a:r>
          </a:p>
          <a:p>
            <a:pPr algn="just"/>
            <a:endParaRPr lang="sr-Latn-CS" dirty="0"/>
          </a:p>
          <a:p>
            <a:pPr algn="just"/>
            <a:r>
              <a:rPr lang="sr-Latn-CS" dirty="0" smtClean="0"/>
              <a:t>Stranke koje komuniciraju ne smeju da vide operaciju</a:t>
            </a:r>
          </a:p>
          <a:p>
            <a:pPr algn="just"/>
            <a:endParaRPr lang="sr-Latn-CS" dirty="0"/>
          </a:p>
          <a:p>
            <a:pPr algn="just"/>
            <a:r>
              <a:rPr lang="sr-Latn-CS" dirty="0" smtClean="0"/>
              <a:t>Davaoci usluga moraju da čuvaju u tajnosti </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107</a:t>
            </a:fld>
            <a:endParaRPr lang="sr-Latn-CS" dirty="0">
              <a:solidFill>
                <a:schemeClr val="tx1"/>
              </a:solidFill>
            </a:endParaRPr>
          </a:p>
        </p:txBody>
      </p:sp>
    </p:spTree>
    <p:extLst>
      <p:ext uri="{BB962C8B-B14F-4D97-AF65-F5344CB8AC3E}">
        <p14:creationId xmlns:p14="http://schemas.microsoft.com/office/powerpoint/2010/main" val="279116043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108</a:t>
            </a:fld>
            <a:endParaRPr lang="sr-Latn-CS"/>
          </a:p>
        </p:txBody>
      </p:sp>
      <p:sp>
        <p:nvSpPr>
          <p:cNvPr id="5" name="Rectangle 3"/>
          <p:cNvSpPr txBox="1">
            <a:spLocks/>
          </p:cNvSpPr>
          <p:nvPr/>
        </p:nvSpPr>
        <p:spPr bwMode="auto">
          <a:xfrm>
            <a:off x="348344" y="1051560"/>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Presretanje podataka iz sadržaja</a:t>
            </a:r>
            <a:endParaRPr lang="sr-Latn-CS"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(Član 21 - Budimpeštanska konvencija)</a:t>
            </a:r>
          </a:p>
          <a:p>
            <a:pPr algn="ctr" eaLnBrk="1" hangingPunct="1">
              <a:lnSpc>
                <a:spcPct val="80000"/>
              </a:lnSpc>
              <a:spcBef>
                <a:spcPts val="600"/>
              </a:spcBef>
              <a:spcAft>
                <a:spcPts val="1200"/>
              </a:spcAft>
              <a:defRPr/>
            </a:pPr>
            <a:endParaRPr lang="sr-Latn-CS" altLang="x-none" sz="2800" i="1" dirty="0" smtClean="0">
              <a:ea typeface="ＭＳ Ｐゴシック" pitchFamily="34" charset="-128"/>
            </a:endParaRPr>
          </a:p>
          <a:p>
            <a:pPr algn="ctr" eaLnBrk="1" hangingPunct="1">
              <a:lnSpc>
                <a:spcPct val="80000"/>
              </a:lnSpc>
              <a:spcBef>
                <a:spcPts val="600"/>
              </a:spcBef>
              <a:spcAft>
                <a:spcPts val="1200"/>
              </a:spcAft>
              <a:defRPr/>
            </a:pPr>
            <a:r>
              <a:rPr lang="sr-Latn-CS" altLang="x-none" sz="2800" i="1" dirty="0" smtClean="0"/>
              <a:t>Veoma moćan istraživački alat, ali i veoma nametljiv </a:t>
            </a:r>
            <a:endParaRPr lang="sr-Latn-CS" altLang="x-none" sz="2800" i="1" dirty="0" smtClean="0">
              <a:ea typeface="ＭＳ Ｐゴシック" pitchFamily="34" charset="-128"/>
            </a:endParaRPr>
          </a:p>
          <a:p>
            <a:pPr algn="ctr" eaLnBrk="1" hangingPunct="1">
              <a:lnSpc>
                <a:spcPct val="80000"/>
              </a:lnSpc>
              <a:spcBef>
                <a:spcPts val="600"/>
              </a:spcBef>
              <a:spcAft>
                <a:spcPts val="1200"/>
              </a:spcAft>
              <a:defRPr/>
            </a:pPr>
            <a:r>
              <a:rPr lang="sr-Latn-CS" altLang="x-none" sz="2800" i="1" dirty="0" smtClean="0"/>
              <a:t>Dozvoljeno je samo u vezi s nizom ozbiljnih krivičnih dela koja se utvrđuju nacionalnim zakonima</a:t>
            </a:r>
          </a:p>
          <a:p>
            <a:pPr algn="ctr" eaLnBrk="1" hangingPunct="1">
              <a:lnSpc>
                <a:spcPct val="80000"/>
              </a:lnSpc>
              <a:spcBef>
                <a:spcPts val="600"/>
              </a:spcBef>
              <a:spcAft>
                <a:spcPts val="1200"/>
              </a:spcAft>
              <a:defRPr/>
            </a:pPr>
            <a:r>
              <a:rPr lang="sr-Latn-CS" altLang="x-none" sz="2800" i="1" dirty="0" smtClean="0"/>
              <a:t>Potrebno je uspostaviti adekvatna ograničenja</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122883" name="Rectangle 3"/>
          <p:cNvSpPr>
            <a:spLocks noGrp="1" noChangeArrowheads="1"/>
          </p:cNvSpPr>
          <p:nvPr>
            <p:ph type="body" idx="1"/>
          </p:nvPr>
        </p:nvSpPr>
        <p:spPr>
          <a:xfrm>
            <a:off x="457200" y="1600201"/>
            <a:ext cx="8229600" cy="4756150"/>
          </a:xfrm>
        </p:spPr>
        <p:txBody>
          <a:bodyPr rtlCol="0">
            <a:normAutofit/>
          </a:bodyPr>
          <a:lstStyle/>
          <a:p>
            <a:pPr marL="457200" indent="-457200" algn="just" eaLnBrk="1" fontAlgn="auto" hangingPunct="1">
              <a:lnSpc>
                <a:spcPct val="80000"/>
              </a:lnSpc>
              <a:spcBef>
                <a:spcPts val="600"/>
              </a:spcBef>
              <a:spcAft>
                <a:spcPts val="1200"/>
              </a:spcAft>
              <a:buFont typeface="+mj-lt"/>
              <a:buAutoNum type="arabicPeriod"/>
              <a:defRPr/>
            </a:pPr>
            <a:r>
              <a:rPr lang="sr-Latn-CS" sz="2400" dirty="0" smtClean="0"/>
              <a:t>Svaka Strana ugovornica treba da usvoji zakonodavne i druge mere, neophodne da bi svoje nadležne organe ovlastila, u vezi sa teškim delima određenim domaćim pravom:</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na svojoj teritoriji, primenjujući tehnička sredstva, prikupljaju ili snimaju, i</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obavežu davaoca usluga, da u okviru njegovih postojećih tehničkih mogućnosti: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da na svojoj teritoriji, primenjujući tehnička sredstva, prikupljaju ili snimaju, ili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sarađuju i pomažu nadležnim organima u prikupljanju ili snimanju,</a:t>
            </a:r>
          </a:p>
          <a:p>
            <a:pPr marL="400050" lvl="1" indent="409575" algn="just" eaLnBrk="1" fontAlgn="auto" hangingPunct="1">
              <a:lnSpc>
                <a:spcPct val="80000"/>
              </a:lnSpc>
              <a:spcBef>
                <a:spcPts val="600"/>
              </a:spcBef>
              <a:spcAft>
                <a:spcPts val="1200"/>
              </a:spcAft>
              <a:buNone/>
              <a:defRPr/>
            </a:pPr>
            <a:r>
              <a:rPr lang="en-US" dirty="0" smtClean="0"/>
              <a:t>	</a:t>
            </a:r>
            <a:r>
              <a:rPr lang="sr-Latn-CS" sz="2000" dirty="0" smtClean="0"/>
              <a:t>u realnom vremenu, podataka iz sadržaja određenih komunikacija na njenoj teritoriji, prenetih preko računarskog sistema.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109</a:t>
            </a:fld>
            <a:endParaRPr lang="sr-Latn-CS"/>
          </a:p>
        </p:txBody>
      </p:sp>
    </p:spTree>
    <p:extLst>
      <p:ext uri="{BB962C8B-B14F-4D97-AF65-F5344CB8AC3E}">
        <p14:creationId xmlns:p14="http://schemas.microsoft.com/office/powerpoint/2010/main" val="1350269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62" y="442913"/>
            <a:ext cx="8166538" cy="1143000"/>
          </a:xfrm>
        </p:spPr>
        <p:txBody>
          <a:bodyPr/>
          <a:lstStyle/>
          <a:p>
            <a:r>
              <a:rPr lang="sr-Latn-CS" sz="3400" b="1" dirty="0" smtClean="0"/>
              <a:t>Podaci iz sadržaja</a:t>
            </a:r>
            <a:r>
              <a:rPr lang="en-US" sz="3400" b="1" dirty="0" smtClean="0"/>
              <a:t>	</a:t>
            </a:r>
            <a:endParaRPr lang="sr-Latn-CS" sz="3400" b="1" dirty="0"/>
          </a:p>
        </p:txBody>
      </p:sp>
      <p:sp>
        <p:nvSpPr>
          <p:cNvPr id="3" name="Content Placeholder 2"/>
          <p:cNvSpPr>
            <a:spLocks noGrp="1"/>
          </p:cNvSpPr>
          <p:nvPr>
            <p:ph idx="1"/>
          </p:nvPr>
        </p:nvSpPr>
        <p:spPr>
          <a:xfrm>
            <a:off x="435427" y="1847165"/>
            <a:ext cx="8338457" cy="4433660"/>
          </a:xfrm>
        </p:spPr>
        <p:txBody>
          <a:bodyPr>
            <a:normAutofit lnSpcReduction="10000"/>
          </a:bodyPr>
          <a:lstStyle/>
          <a:p>
            <a:pPr marL="342900" lvl="1" indent="-342900">
              <a:spcBef>
                <a:spcPts val="600"/>
              </a:spcBef>
              <a:spcAft>
                <a:spcPts val="1200"/>
              </a:spcAft>
              <a:buFont typeface="Arial"/>
              <a:buChar char="•"/>
            </a:pPr>
            <a:r>
              <a:rPr lang="sr-Latn-CS" sz="3200" b="1" u="sng" dirty="0" smtClean="0"/>
              <a:t>Komunikacioni sadržaj</a:t>
            </a:r>
            <a:r>
              <a:rPr lang="sr-Latn-CS" dirty="0" smtClean="0"/>
              <a:t> komunikacije, odnosno značenje ili smisao komunikacije, ili </a:t>
            </a:r>
            <a:r>
              <a:rPr lang="sr-Latn-CS" sz="3200" b="1" u="sng" dirty="0"/>
              <a:t>poruke ili informacije koje prenosi</a:t>
            </a:r>
            <a:r>
              <a:rPr lang="sr-Latn-CS" dirty="0" smtClean="0"/>
              <a:t> komunikacija (osim podataka o saobraćaju)</a:t>
            </a:r>
          </a:p>
          <a:p>
            <a:pPr marL="342900" lvl="1" indent="-342900">
              <a:spcBef>
                <a:spcPts val="600"/>
              </a:spcBef>
              <a:spcAft>
                <a:spcPts val="1200"/>
              </a:spcAft>
              <a:buFont typeface="Arial"/>
              <a:buChar char="•"/>
            </a:pPr>
            <a:r>
              <a:rPr lang="sr-Latn-CS" dirty="0" smtClean="0"/>
              <a:t>Sadrži </a:t>
            </a:r>
            <a:r>
              <a:rPr lang="sr-Latn-CS" sz="3200" b="1" u="sng" dirty="0" smtClean="0"/>
              <a:t>sačuvan sadržaj</a:t>
            </a:r>
            <a:r>
              <a:rPr lang="sr-Latn-CS" dirty="0" smtClean="0"/>
              <a:t> i </a:t>
            </a:r>
            <a:r>
              <a:rPr lang="sr-Latn-CS" sz="3200" b="1" u="sng" dirty="0" smtClean="0"/>
              <a:t>budući sadržaj</a:t>
            </a:r>
            <a:endParaRPr lang="sr-Latn-CS" sz="3200" b="1" u="sng" dirty="0"/>
          </a:p>
          <a:p>
            <a:pPr marL="342900" lvl="1" indent="-342900">
              <a:spcBef>
                <a:spcPts val="600"/>
              </a:spcBef>
              <a:spcAft>
                <a:spcPts val="1200"/>
              </a:spcAft>
              <a:buFont typeface="Arial"/>
              <a:buChar char="•"/>
            </a:pPr>
            <a:endParaRPr lang="sr-Latn-CS" sz="3200" dirty="0" smtClean="0"/>
          </a:p>
          <a:p>
            <a:pPr marL="342900" lvl="1" indent="-342900">
              <a:spcBef>
                <a:spcPts val="600"/>
              </a:spcBef>
              <a:spcAft>
                <a:spcPts val="1200"/>
              </a:spcAft>
              <a:buFont typeface="Arial"/>
              <a:buChar char="•"/>
            </a:pPr>
            <a:r>
              <a:rPr lang="sr-Latn-CS" sz="3200" dirty="0" smtClean="0"/>
              <a:t>Npr. </a:t>
            </a:r>
            <a:r>
              <a:rPr lang="sr-Latn-CS" sz="3200" b="1" u="sng" dirty="0" smtClean="0"/>
              <a:t>e-mejlovi, slike, filmovi, muzika</a:t>
            </a:r>
            <a:r>
              <a:rPr lang="sr-Latn-CS" sz="3200" dirty="0" smtClean="0"/>
              <a:t> i ostale datoteke</a:t>
            </a:r>
            <a:endParaRPr lang="sr-Latn-CS" sz="32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11</a:t>
            </a:fld>
            <a:endParaRPr lang="sr-Latn-C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sr-Latn-CS" dirty="0" smtClean="0"/>
              <a:t>!</a:t>
            </a:r>
            <a:fld id="{CBD56858-EB0B-D04D-B23C-7A827FD60C9F}" type="slidenum">
              <a:rPr lang="en-US" smtClean="0"/>
              <a:pPr/>
              <a:t>11</a:t>
            </a:fld>
            <a:endParaRPr lang="sr-Latn-CS" dirty="0"/>
          </a:p>
        </p:txBody>
      </p:sp>
    </p:spTree>
    <p:extLst>
      <p:ext uri="{BB962C8B-B14F-4D97-AF65-F5344CB8AC3E}">
        <p14:creationId xmlns:p14="http://schemas.microsoft.com/office/powerpoint/2010/main" val="17602966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122883" name="Rectangle 3"/>
          <p:cNvSpPr>
            <a:spLocks noGrp="1" noChangeArrowheads="1"/>
          </p:cNvSpPr>
          <p:nvPr>
            <p:ph type="body" idx="1"/>
          </p:nvPr>
        </p:nvSpPr>
        <p:spPr>
          <a:xfrm>
            <a:off x="351690" y="1881560"/>
            <a:ext cx="8405446" cy="4492375"/>
          </a:xfrm>
        </p:spPr>
        <p:txBody>
          <a:bodyPr rtlCol="0">
            <a:normAutofit/>
          </a:bodyPr>
          <a:lstStyle/>
          <a:p>
            <a:pPr marL="514350" indent="-514350" algn="just">
              <a:buFont typeface="+mj-lt"/>
              <a:buAutoNum type="arabicPeriod" startAt="2"/>
            </a:pPr>
            <a:r>
              <a:rPr lang="sr-Latn-CS" dirty="0" smtClean="0"/>
              <a:t>Kada Strana ugovornica, zbog načela domaćeg pravnog sistema, ne može da usvoji mere navedene u stavu 1a) ovog člana, može umesto toga da usvoji zakonske i druge mere neophodne da bi omogućila prikupljanje ili snimanje, u realnom vremenu, podataka iz sadržaja o određenim komunikacijama na njenoj teritoriji, primenom tehničkih sredstava na toj teritoriji.</a:t>
            </a:r>
            <a:endParaRPr lang="sr-Latn-CS"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110</a:t>
            </a:fld>
            <a:endParaRPr lang="sr-Latn-CS"/>
          </a:p>
        </p:txBody>
      </p:sp>
    </p:spTree>
    <p:extLst>
      <p:ext uri="{BB962C8B-B14F-4D97-AF65-F5344CB8AC3E}">
        <p14:creationId xmlns:p14="http://schemas.microsoft.com/office/powerpoint/2010/main" val="162753057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a:t>Član 21 - Presretanje podataka iz sadržaja</a:t>
            </a:r>
            <a:endParaRPr lang="sr-Latn-CS" dirty="0"/>
          </a:p>
        </p:txBody>
      </p:sp>
      <p:sp>
        <p:nvSpPr>
          <p:cNvPr id="3" name="Content Placeholder 2"/>
          <p:cNvSpPr>
            <a:spLocks noGrp="1"/>
          </p:cNvSpPr>
          <p:nvPr>
            <p:ph idx="1"/>
          </p:nvPr>
        </p:nvSpPr>
        <p:spPr>
          <a:xfrm>
            <a:off x="316523" y="1951889"/>
            <a:ext cx="8370277" cy="4016009"/>
          </a:xfrm>
        </p:spPr>
        <p:txBody>
          <a:bodyPr/>
          <a:lstStyle/>
          <a:p>
            <a:pPr marL="514350" indent="-514350" algn="just">
              <a:buFont typeface="+mj-lt"/>
              <a:buAutoNum type="arabicPeriod" startAt="3"/>
            </a:pPr>
            <a:r>
              <a:rPr lang="sr-Latn-CS" dirty="0" smtClean="0"/>
              <a:t>Svaka Strana ugovornica treba da usvoji zakonodavne i druge mere, neophodne da obavežu davaoca usluga da čuva u tajnosti sprovođenje svakog ovlašćenja predviđenog ovim članom i svaku informaciju u vezi sa tim.</a:t>
            </a:r>
          </a:p>
          <a:p>
            <a:pPr marL="514350" indent="-514350" algn="just">
              <a:buFont typeface="+mj-lt"/>
              <a:buAutoNum type="arabicPeriod" startAt="3"/>
            </a:pPr>
            <a:endParaRPr lang="sr-Latn-CS" dirty="0"/>
          </a:p>
          <a:p>
            <a:pPr marL="514350" indent="-514350" algn="just">
              <a:buFont typeface="+mj-lt"/>
              <a:buAutoNum type="arabicPeriod" startAt="3"/>
            </a:pPr>
            <a:r>
              <a:rPr lang="sr-Latn-CS" dirty="0" smtClean="0"/>
              <a:t>Na ovlašćenja i postupke navedene u ovom članu primenjuju se odredbe članova 14. i 15.</a:t>
            </a:r>
            <a:endParaRPr lang="sr-Latn-CS"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111</a:t>
            </a:fld>
            <a:endParaRPr lang="sr-Latn-CS"/>
          </a:p>
        </p:txBody>
      </p:sp>
    </p:spTree>
    <p:extLst>
      <p:ext uri="{BB962C8B-B14F-4D97-AF65-F5344CB8AC3E}">
        <p14:creationId xmlns:p14="http://schemas.microsoft.com/office/powerpoint/2010/main" val="22882408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112</a:t>
            </a:fld>
            <a:endParaRPr lang="sr-Latn-CS" dirty="0">
              <a:solidFill>
                <a:schemeClr val="tx1"/>
              </a:solidFill>
            </a:endParaRPr>
          </a:p>
        </p:txBody>
      </p:sp>
      <p:sp>
        <p:nvSpPr>
          <p:cNvPr id="6" name="Rectangle 3"/>
          <p:cNvSpPr txBox="1">
            <a:spLocks noChangeArrowheads="1"/>
          </p:cNvSpPr>
          <p:nvPr/>
        </p:nvSpPr>
        <p:spPr bwMode="auto">
          <a:xfrm>
            <a:off x="457200" y="1758466"/>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sr-Latn-CS" sz="2400" dirty="0" smtClean="0"/>
              <a:t>Svaka Strana ugovornica treba da usvoji zakonodavne i druge mere, neophodne da bi svoje </a:t>
            </a:r>
            <a:r>
              <a:rPr lang="sr-Latn-CS" b="1" dirty="0" smtClean="0">
                <a:solidFill>
                  <a:srgbClr val="FF0000"/>
                </a:solidFill>
              </a:rPr>
              <a:t>nadležne organe</a:t>
            </a:r>
            <a:r>
              <a:rPr lang="sr-Latn-CS" sz="2400" dirty="0" smtClean="0"/>
              <a:t> ovlastila, u vezi sa teškim delima  određenim domaćim pravom:</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na svojoj teritoriji, primenjujući tehnička sredstva, prikupljaju ili snimaju, i</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obavežu davaoca usluga, da u okviru njegovih postojećih tehničkih mogućnosti: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da na svojoj teritoriji, primenjujući tehnička sredstva, prikupljaju ili snimaju, ili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sarađuju i pomažu nadležnim organima u prikupljanju ili snimanju,</a:t>
            </a:r>
          </a:p>
          <a:p>
            <a:pPr marL="400050" lvl="1" indent="409575" algn="just" eaLnBrk="1" fontAlgn="auto" hangingPunct="1">
              <a:lnSpc>
                <a:spcPct val="80000"/>
              </a:lnSpc>
              <a:spcBef>
                <a:spcPts val="600"/>
              </a:spcBef>
              <a:spcAft>
                <a:spcPts val="1200"/>
              </a:spcAft>
              <a:buFont typeface="Arial" charset="0"/>
              <a:buNone/>
              <a:defRPr/>
            </a:pPr>
            <a:r>
              <a:rPr lang="en-US" sz="2000" dirty="0" smtClean="0"/>
              <a:t>	</a:t>
            </a:r>
            <a:r>
              <a:rPr lang="sr-Latn-CS" sz="2000" dirty="0" smtClean="0"/>
              <a:t>u realnom vremenu, podataka iz sadržaja određenih komunikacija na njenoj teritoriji, prenetih preko računarskog sistema.</a:t>
            </a:r>
            <a:endParaRPr lang="sr-Latn-CS" sz="2000" dirty="0"/>
          </a:p>
        </p:txBody>
      </p:sp>
    </p:spTree>
    <p:extLst>
      <p:ext uri="{BB962C8B-B14F-4D97-AF65-F5344CB8AC3E}">
        <p14:creationId xmlns:p14="http://schemas.microsoft.com/office/powerpoint/2010/main" val="368598541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Nadležni organi</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Mogu biti:</a:t>
            </a:r>
          </a:p>
          <a:p>
            <a:pPr lvl="1" algn="just"/>
            <a:r>
              <a:rPr lang="sr-Latn-CS" dirty="0" smtClean="0"/>
              <a:t>Službenik organa reda</a:t>
            </a:r>
          </a:p>
          <a:p>
            <a:pPr lvl="1" algn="just"/>
            <a:r>
              <a:rPr lang="sr-Latn-CS" dirty="0" smtClean="0"/>
              <a:t>Sudski službenik</a:t>
            </a:r>
          </a:p>
          <a:p>
            <a:pPr lvl="1" algn="just"/>
            <a:r>
              <a:rPr lang="sr-Latn-CS" dirty="0" smtClean="0"/>
              <a:t>Tužilac ili sudija</a:t>
            </a:r>
          </a:p>
          <a:p>
            <a:pPr lvl="1" algn="just"/>
            <a:r>
              <a:rPr lang="sr-Latn-CS" dirty="0" smtClean="0"/>
              <a:t>Administrativni službenik</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113</a:t>
            </a:fld>
            <a:endParaRPr lang="sr-Latn-CS" dirty="0">
              <a:solidFill>
                <a:schemeClr val="tx1"/>
              </a:solidFill>
            </a:endParaRPr>
          </a:p>
        </p:txBody>
      </p:sp>
    </p:spTree>
    <p:extLst>
      <p:ext uri="{BB962C8B-B14F-4D97-AF65-F5344CB8AC3E}">
        <p14:creationId xmlns:p14="http://schemas.microsoft.com/office/powerpoint/2010/main" val="39699026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114</a:t>
            </a:fld>
            <a:endParaRPr lang="sr-Latn-CS" dirty="0">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sr-Latn-CS" sz="2400" dirty="0" smtClean="0"/>
              <a:t>Svaka Strana ugovornica treba da usvoji zakonodavne i druge mere, neophodne da bi svoje nadležne organe ovlastila, u vezi sa teškim delima određenim domaćim pravom:</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na svojoj teritoriji, </a:t>
            </a:r>
            <a:r>
              <a:rPr lang="sr-Latn-CS" b="1" dirty="0" smtClean="0">
                <a:solidFill>
                  <a:srgbClr val="FF0000"/>
                </a:solidFill>
              </a:rPr>
              <a:t>primenjujući tehnička sredstva, prikupljaju ili snimaju, i</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obavežu davaoca usluga, da u okviru njegovih postojećih tehničkih mogućnosti: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da na svojoj teritoriji, primenjujući tehnička sredstva, prikupljaju ili snimaju, ili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sarađuju i pomažu nadležnim organima u prikupljanju ili snimanju,</a:t>
            </a:r>
          </a:p>
          <a:p>
            <a:pPr marL="400050" lvl="1" indent="409575" algn="just" eaLnBrk="1" fontAlgn="auto" hangingPunct="1">
              <a:lnSpc>
                <a:spcPct val="80000"/>
              </a:lnSpc>
              <a:spcBef>
                <a:spcPts val="600"/>
              </a:spcBef>
              <a:spcAft>
                <a:spcPts val="1200"/>
              </a:spcAft>
              <a:buFont typeface="Arial" charset="0"/>
              <a:buNone/>
              <a:defRPr/>
            </a:pPr>
            <a:r>
              <a:rPr lang="en-US" sz="2000" dirty="0" smtClean="0"/>
              <a:t>	</a:t>
            </a:r>
            <a:r>
              <a:rPr lang="sr-Latn-CS" sz="2000" dirty="0" smtClean="0"/>
              <a:t>u realnom vremenu, podataka iz sadržaja određenih komunikacija na njenoj teritoriji, prenetih preko računarskog sistema.</a:t>
            </a:r>
            <a:endParaRPr lang="sr-Latn-CS" sz="2000" dirty="0"/>
          </a:p>
        </p:txBody>
      </p:sp>
    </p:spTree>
    <p:extLst>
      <p:ext uri="{BB962C8B-B14F-4D97-AF65-F5344CB8AC3E}">
        <p14:creationId xmlns:p14="http://schemas.microsoft.com/office/powerpoint/2010/main" val="134572384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Prikupljanje ili snimanje primenom tehničkih sredstava</a:t>
            </a:r>
            <a:endParaRPr lang="sr-Latn-CS" sz="3600" b="1" dirty="0"/>
          </a:p>
        </p:txBody>
      </p:sp>
      <p:sp>
        <p:nvSpPr>
          <p:cNvPr id="3" name="Content Placeholder 2"/>
          <p:cNvSpPr>
            <a:spLocks noGrp="1"/>
          </p:cNvSpPr>
          <p:nvPr>
            <p:ph idx="1"/>
          </p:nvPr>
        </p:nvSpPr>
        <p:spPr>
          <a:xfrm>
            <a:off x="635000" y="1934308"/>
            <a:ext cx="8229600" cy="4085493"/>
          </a:xfrm>
        </p:spPr>
        <p:txBody>
          <a:bodyPr/>
          <a:lstStyle/>
          <a:p>
            <a:pPr algn="just"/>
            <a:r>
              <a:rPr lang="sr-Latn-CS" dirty="0" smtClean="0"/>
              <a:t>Ovaj deo moći se odnosi na direktnu moć nadležnih organa za prikupljanje ili snimanje podataka iz sadržaja u realnom vremenu</a:t>
            </a:r>
          </a:p>
          <a:p>
            <a:pPr algn="just"/>
            <a:endParaRPr lang="sr-Latn-CS" dirty="0"/>
          </a:p>
          <a:p>
            <a:pPr algn="just"/>
            <a:r>
              <a:rPr lang="sr-Latn-CS" dirty="0" smtClean="0"/>
              <a:t>Nema specifične tehnologije koja se mora usvojiti</a:t>
            </a:r>
          </a:p>
          <a:p>
            <a:pPr algn="just"/>
            <a:endParaRPr lang="sr-Latn-CS" dirty="0" smtClean="0"/>
          </a:p>
          <a:p>
            <a:pPr algn="just"/>
            <a:endParaRPr lang="sr-Latn-CS" dirty="0"/>
          </a:p>
          <a:p>
            <a:pPr algn="just"/>
            <a:endParaRPr lang="sr-Latn-CS"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115</a:t>
            </a:fld>
            <a:endParaRPr lang="sr-Latn-CS" dirty="0">
              <a:solidFill>
                <a:schemeClr val="tx1"/>
              </a:solidFill>
            </a:endParaRPr>
          </a:p>
        </p:txBody>
      </p:sp>
    </p:spTree>
    <p:extLst>
      <p:ext uri="{BB962C8B-B14F-4D97-AF65-F5344CB8AC3E}">
        <p14:creationId xmlns:p14="http://schemas.microsoft.com/office/powerpoint/2010/main" val="326034047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116</a:t>
            </a:fld>
            <a:endParaRPr lang="sr-Latn-CS" dirty="0">
              <a:solidFill>
                <a:schemeClr val="tx1"/>
              </a:solidFill>
            </a:endParaRPr>
          </a:p>
        </p:txBody>
      </p:sp>
      <p:sp>
        <p:nvSpPr>
          <p:cNvPr id="6" name="Rectangle 3"/>
          <p:cNvSpPr txBox="1">
            <a:spLocks noChangeArrowheads="1"/>
          </p:cNvSpPr>
          <p:nvPr/>
        </p:nvSpPr>
        <p:spPr bwMode="auto">
          <a:xfrm>
            <a:off x="457200" y="1582616"/>
            <a:ext cx="8229600" cy="498059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sr-Latn-CS" sz="2400" dirty="0" smtClean="0"/>
              <a:t>Svaka Strana ugovornica treba da usvoji zakonodavne i druge mere, neophodne da bi svoje nadležne organe ovlastila, u vezi sa teškim delima određenim domaćim pravom:</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na svojoj teritoriji, primenjujući tehnička sredstva, prikupljaju ili snimaju, i</a:t>
            </a:r>
          </a:p>
          <a:p>
            <a:pPr marL="857250" lvl="1" indent="-457200" algn="just" eaLnBrk="1" fontAlgn="auto" hangingPunct="1">
              <a:lnSpc>
                <a:spcPct val="80000"/>
              </a:lnSpc>
              <a:spcBef>
                <a:spcPts val="600"/>
              </a:spcBef>
              <a:spcAft>
                <a:spcPts val="1200"/>
              </a:spcAft>
              <a:buFont typeface="+mj-lt"/>
              <a:buAutoNum type="alphaLcParenR"/>
              <a:defRPr/>
            </a:pPr>
            <a:r>
              <a:rPr lang="sr-Latn-CS" b="1" dirty="0" smtClean="0">
                <a:solidFill>
                  <a:srgbClr val="FF0000"/>
                </a:solidFill>
              </a:rPr>
              <a:t>da obavežu davaoca usluga, da u okviru njegovih postojećih tehničkih mogućnosti:</a:t>
            </a:r>
          </a:p>
          <a:p>
            <a:pPr marL="1257300" lvl="2" indent="-457200" algn="just" eaLnBrk="1" fontAlgn="auto" hangingPunct="1">
              <a:lnSpc>
                <a:spcPct val="80000"/>
              </a:lnSpc>
              <a:spcBef>
                <a:spcPts val="600"/>
              </a:spcBef>
              <a:spcAft>
                <a:spcPts val="1200"/>
              </a:spcAft>
              <a:buFont typeface="+mj-lt"/>
              <a:buAutoNum type="romanUcPeriod"/>
              <a:defRPr/>
            </a:pPr>
            <a:r>
              <a:rPr lang="sr-Latn-CS" dirty="0" smtClean="0"/>
              <a:t>da</a:t>
            </a:r>
            <a:r>
              <a:rPr lang="sr-Latn-CS" sz="1600" dirty="0" smtClean="0"/>
              <a:t> na svojoj teritoriji, </a:t>
            </a:r>
            <a:r>
              <a:rPr lang="sr-Latn-CS" sz="2000" b="1" dirty="0" smtClean="0">
                <a:solidFill>
                  <a:srgbClr val="FF0000"/>
                </a:solidFill>
              </a:rPr>
              <a:t>primenjujući tehnička sredstva, prikupljaju ili snimaju, </a:t>
            </a:r>
            <a:r>
              <a:rPr lang="sr-Latn-CS" sz="1600" dirty="0" smtClean="0"/>
              <a:t>ili</a:t>
            </a:r>
          </a:p>
          <a:p>
            <a:pPr marL="1257300" lvl="2" indent="-457200" algn="just" eaLnBrk="1" fontAlgn="auto" hangingPunct="1">
              <a:lnSpc>
                <a:spcPct val="80000"/>
              </a:lnSpc>
              <a:spcBef>
                <a:spcPts val="600"/>
              </a:spcBef>
              <a:spcAft>
                <a:spcPts val="1200"/>
              </a:spcAft>
              <a:buFont typeface="+mj-lt"/>
              <a:buAutoNum type="romanUcPeriod"/>
              <a:defRPr/>
            </a:pPr>
            <a:r>
              <a:rPr lang="sr-Latn-CS" sz="2000" b="1" dirty="0" smtClean="0">
                <a:solidFill>
                  <a:srgbClr val="FF0000"/>
                </a:solidFill>
              </a:rPr>
              <a:t>sarađuju i pomažu nadležnim organima </a:t>
            </a:r>
            <a:r>
              <a:rPr lang="sr-Latn-CS" sz="1600" dirty="0" smtClean="0"/>
              <a:t>u prikupljanju ili snimanju,</a:t>
            </a:r>
          </a:p>
          <a:p>
            <a:pPr marL="400050" lvl="1" indent="409575" algn="just" eaLnBrk="1" fontAlgn="auto" hangingPunct="1">
              <a:lnSpc>
                <a:spcPct val="80000"/>
              </a:lnSpc>
              <a:spcBef>
                <a:spcPts val="600"/>
              </a:spcBef>
              <a:spcAft>
                <a:spcPts val="1200"/>
              </a:spcAft>
              <a:buFont typeface="Arial" charset="0"/>
              <a:buNone/>
              <a:defRPr/>
            </a:pPr>
            <a:r>
              <a:rPr lang="en-US" sz="2000" dirty="0" smtClean="0"/>
              <a:t>	</a:t>
            </a:r>
            <a:r>
              <a:rPr lang="sr-Latn-CS" sz="2000" dirty="0" smtClean="0"/>
              <a:t>u realnom vremenu, podataka iz sadržaja određenih komunikacija na njenoj teritoriji, prenetih preko računarskog sistema.</a:t>
            </a:r>
            <a:endParaRPr lang="sr-Latn-CS" sz="2000" dirty="0"/>
          </a:p>
        </p:txBody>
      </p:sp>
    </p:spTree>
    <p:extLst>
      <p:ext uri="{BB962C8B-B14F-4D97-AF65-F5344CB8AC3E}">
        <p14:creationId xmlns:p14="http://schemas.microsoft.com/office/powerpoint/2010/main" val="106123984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Obavezuju davaoca usluga</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Primenjuje se samo na stepen tehničke sposobnosti davaoca usluga, bez obzira da li se takve tehničke karakteristike obično koriste ili ne</a:t>
            </a:r>
          </a:p>
          <a:p>
            <a:pPr algn="just"/>
            <a:endParaRPr lang="sr-Latn-CS" dirty="0"/>
          </a:p>
          <a:p>
            <a:pPr algn="just"/>
            <a:r>
              <a:rPr lang="sr-Latn-CS" dirty="0" smtClean="0"/>
              <a:t>Ne nameće obaveze davaocima usluga da:</a:t>
            </a:r>
          </a:p>
          <a:p>
            <a:pPr lvl="1" algn="just"/>
            <a:r>
              <a:rPr lang="sr-Latn-CS" dirty="0" smtClean="0"/>
              <a:t>Razvije novu opremu</a:t>
            </a:r>
          </a:p>
          <a:p>
            <a:pPr lvl="1" algn="just"/>
            <a:r>
              <a:rPr lang="sr-Latn-CS" dirty="0" smtClean="0"/>
              <a:t>Angažuje ekspertnu podršku</a:t>
            </a:r>
          </a:p>
          <a:p>
            <a:pPr lvl="1" algn="just"/>
            <a:r>
              <a:rPr lang="sr-Latn-CS" dirty="0" smtClean="0"/>
              <a:t>Investira u skupo pre-konfigurisanje sistema</a:t>
            </a:r>
          </a:p>
          <a:p>
            <a:pPr lvl="1" algn="just"/>
            <a:endParaRPr lang="sr-Latn-CS" dirty="0"/>
          </a:p>
          <a:p>
            <a:pPr marL="0" indent="0" algn="just">
              <a:buNone/>
            </a:pPr>
            <a:endParaRPr lang="sr-Latn-CS" dirty="0"/>
          </a:p>
          <a:p>
            <a:pPr algn="just"/>
            <a:endParaRPr lang="sr-Latn-CS"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117</a:t>
            </a:fld>
            <a:endParaRPr lang="sr-Latn-CS" dirty="0">
              <a:solidFill>
                <a:schemeClr val="tx1"/>
              </a:solidFill>
            </a:endParaRPr>
          </a:p>
        </p:txBody>
      </p:sp>
    </p:spTree>
    <p:extLst>
      <p:ext uri="{BB962C8B-B14F-4D97-AF65-F5344CB8AC3E}">
        <p14:creationId xmlns:p14="http://schemas.microsoft.com/office/powerpoint/2010/main" val="26082865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118</a:t>
            </a:fld>
            <a:endParaRPr lang="sr-Latn-CS" dirty="0">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sr-Latn-CS" sz="2400" dirty="0" smtClean="0"/>
              <a:t>Svaka Strana ugovornica treba da usvoji zakonodavne i druge mere, neophodne da bi svoje nadležne organe ovlastila, u vezi sa teškim delima određenim domaćim pravom:</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na svojoj teritoriji, primenjujući tehnička sredstva, prikupljaju ili snimaju, i</a:t>
            </a:r>
          </a:p>
          <a:p>
            <a:pPr marL="857250" lvl="1" indent="-457200" algn="just" eaLnBrk="1" fontAlgn="auto" hangingPunct="1">
              <a:lnSpc>
                <a:spcPct val="80000"/>
              </a:lnSpc>
              <a:spcBef>
                <a:spcPts val="600"/>
              </a:spcBef>
              <a:spcAft>
                <a:spcPts val="1200"/>
              </a:spcAft>
              <a:buFont typeface="+mj-lt"/>
              <a:buAutoNum type="alphaLcParenR"/>
              <a:defRPr/>
            </a:pPr>
            <a:r>
              <a:rPr lang="sr-Latn-CS" sz="2000" dirty="0" smtClean="0"/>
              <a:t>da obavežu davaoca usluga, da u okviru njegovih postojećih tehničkih mogućnosti: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da na svojoj teritoriji, primenjujući tehnička sredstva, prikupljaju ili snimaju, ili</a:t>
            </a:r>
          </a:p>
          <a:p>
            <a:pPr marL="1257300" lvl="2" indent="-457200" algn="just" eaLnBrk="1" fontAlgn="auto" hangingPunct="1">
              <a:lnSpc>
                <a:spcPct val="80000"/>
              </a:lnSpc>
              <a:spcBef>
                <a:spcPts val="600"/>
              </a:spcBef>
              <a:spcAft>
                <a:spcPts val="1200"/>
              </a:spcAft>
              <a:buFont typeface="+mj-lt"/>
              <a:buAutoNum type="romanUcPeriod"/>
              <a:defRPr/>
            </a:pPr>
            <a:r>
              <a:rPr lang="sr-Latn-CS" sz="1600" dirty="0" smtClean="0"/>
              <a:t>sarađuju i pomažu nadležnim organima u prikupljanju ili snimanju,</a:t>
            </a:r>
          </a:p>
          <a:p>
            <a:pPr marL="400050" lvl="1" indent="409575" algn="just" eaLnBrk="1" fontAlgn="auto" hangingPunct="1">
              <a:lnSpc>
                <a:spcPct val="80000"/>
              </a:lnSpc>
              <a:spcBef>
                <a:spcPts val="600"/>
              </a:spcBef>
              <a:spcAft>
                <a:spcPts val="1200"/>
              </a:spcAft>
              <a:buFont typeface="Arial" charset="0"/>
              <a:buNone/>
              <a:defRPr/>
            </a:pPr>
            <a:r>
              <a:rPr lang="en-US" sz="2000" dirty="0" smtClean="0"/>
              <a:t>	</a:t>
            </a:r>
            <a:r>
              <a:rPr lang="sr-Latn-CS" sz="2000" dirty="0" smtClean="0"/>
              <a:t>u realnom vremenu, podataka iz sadržaja </a:t>
            </a:r>
            <a:r>
              <a:rPr lang="sr-Latn-CS" b="1" dirty="0" smtClean="0">
                <a:solidFill>
                  <a:srgbClr val="FF0000"/>
                </a:solidFill>
              </a:rPr>
              <a:t>određenih komunikacija</a:t>
            </a:r>
            <a:r>
              <a:rPr lang="sr-Latn-CS" sz="2000" dirty="0" smtClean="0"/>
              <a:t>na njenoj teritoriji, prenetih preko računarskog sistema. </a:t>
            </a:r>
            <a:endParaRPr lang="sr-Latn-CS" sz="2000" dirty="0"/>
          </a:p>
        </p:txBody>
      </p:sp>
    </p:spTree>
    <p:extLst>
      <p:ext uri="{BB962C8B-B14F-4D97-AF65-F5344CB8AC3E}">
        <p14:creationId xmlns:p14="http://schemas.microsoft.com/office/powerpoint/2010/main" val="42698442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Određenih komunikacija</a:t>
            </a:r>
            <a:endParaRPr lang="sr-Latn-CS" sz="3600" b="1" dirty="0"/>
          </a:p>
        </p:txBody>
      </p:sp>
      <p:sp>
        <p:nvSpPr>
          <p:cNvPr id="3" name="Content Placeholder 2"/>
          <p:cNvSpPr>
            <a:spLocks noGrp="1"/>
          </p:cNvSpPr>
          <p:nvPr>
            <p:ph idx="1"/>
          </p:nvPr>
        </p:nvSpPr>
        <p:spPr>
          <a:xfrm>
            <a:off x="635000" y="1493838"/>
            <a:ext cx="8051800" cy="4525963"/>
          </a:xfrm>
        </p:spPr>
        <p:txBody>
          <a:bodyPr/>
          <a:lstStyle/>
          <a:p>
            <a:pPr algn="just">
              <a:spcBef>
                <a:spcPts val="600"/>
              </a:spcBef>
              <a:spcAft>
                <a:spcPts val="1200"/>
              </a:spcAft>
            </a:pPr>
            <a:r>
              <a:rPr lang="sr-Latn-CS" dirty="0" smtClean="0"/>
              <a:t>Podaci iz sadržaja moraju biti povezani sa određenim komunikacijama koje moraju biti identifikovane autorizacijom nadležnog organa</a:t>
            </a:r>
          </a:p>
          <a:p>
            <a:pPr algn="just">
              <a:spcBef>
                <a:spcPts val="600"/>
              </a:spcBef>
              <a:spcAft>
                <a:spcPts val="1200"/>
              </a:spcAft>
            </a:pPr>
            <a:r>
              <a:rPr lang="sr-Latn-CS" dirty="0" smtClean="0"/>
              <a:t>Opšti ili neselektivni nadzor ili prikupljanje velikih količina podataka iz sadržaja nije dozvoljen </a:t>
            </a:r>
          </a:p>
          <a:p>
            <a:pPr algn="just">
              <a:spcBef>
                <a:spcPts val="600"/>
              </a:spcBef>
              <a:spcAft>
                <a:spcPts val="1200"/>
              </a:spcAft>
            </a:pPr>
            <a:r>
              <a:rPr lang="sr-Latn-CS" dirty="0" smtClean="0"/>
              <a:t>"Pristrasna vođenja istrage" traže da otkriju kriminalne aktivnosti koje nisu dozvoljene</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119</a:t>
            </a:fld>
            <a:endParaRPr lang="sr-Latn-CS" dirty="0">
              <a:solidFill>
                <a:schemeClr val="tx1"/>
              </a:solidFill>
            </a:endParaRPr>
          </a:p>
        </p:txBody>
      </p:sp>
    </p:spTree>
    <p:extLst>
      <p:ext uri="{BB962C8B-B14F-4D97-AF65-F5344CB8AC3E}">
        <p14:creationId xmlns:p14="http://schemas.microsoft.com/office/powerpoint/2010/main" val="1663671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20914" y="507091"/>
            <a:ext cx="8519885" cy="5835648"/>
          </a:xfrm>
          <a:ln w="38100">
            <a:solidFill>
              <a:srgbClr val="FF0000"/>
            </a:solidFill>
          </a:ln>
        </p:spPr>
        <p:txBody>
          <a:bodyPr/>
          <a:lstStyle/>
          <a:p>
            <a:pPr marL="0" indent="0" algn="ctr" eaLnBrk="1" hangingPunct="1">
              <a:lnSpc>
                <a:spcPct val="80000"/>
              </a:lnSpc>
              <a:spcBef>
                <a:spcPts val="600"/>
              </a:spcBef>
              <a:spcAft>
                <a:spcPts val="1200"/>
              </a:spcAft>
              <a:buFont typeface="Arial" pitchFamily="34" charset="0"/>
              <a:buNone/>
              <a:defRPr/>
            </a:pPr>
            <a:endParaRPr lang="sr-Latn-CS" altLang="x-none" sz="2800" b="1" i="1" dirty="0" smtClean="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Hitna zaštita sačuvanih računarskih podataka </a:t>
            </a:r>
            <a:endParaRPr lang="sr-Latn-CS" altLang="x-none" sz="2800" b="1" i="1" dirty="0" smtClean="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Hitna zaštita i otrivanje računarskih podataka</a:t>
            </a: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(Član 16. i 17. - Budimpeštanska konvencija)</a:t>
            </a:r>
          </a:p>
          <a:p>
            <a:pPr eaLnBrk="1" hangingPunct="1">
              <a:lnSpc>
                <a:spcPct val="80000"/>
              </a:lnSpc>
              <a:spcBef>
                <a:spcPts val="600"/>
              </a:spcBef>
              <a:spcAft>
                <a:spcPts val="1200"/>
              </a:spcAft>
              <a:defRPr/>
            </a:pPr>
            <a:endParaRPr lang="sr-Latn-CS" altLang="x-none" sz="1800" dirty="0" smtClean="0">
              <a:ea typeface="ＭＳ Ｐゴシック" pitchFamily="34" charset="-128"/>
            </a:endParaRPr>
          </a:p>
          <a:p>
            <a:pPr algn="ctr" eaLnBrk="1" hangingPunct="1">
              <a:lnSpc>
                <a:spcPct val="80000"/>
              </a:lnSpc>
              <a:spcBef>
                <a:spcPts val="600"/>
              </a:spcBef>
              <a:spcAft>
                <a:spcPts val="1200"/>
              </a:spcAft>
              <a:defRPr/>
            </a:pPr>
            <a:r>
              <a:rPr lang="sr-Latn-CS" altLang="x-none" sz="2400" i="1" dirty="0"/>
              <a:t>Vrlo inovativan i izuzetno značajan </a:t>
            </a:r>
          </a:p>
          <a:p>
            <a:pPr algn="ctr" eaLnBrk="1" hangingPunct="1">
              <a:lnSpc>
                <a:spcPct val="80000"/>
              </a:lnSpc>
              <a:spcBef>
                <a:spcPts val="600"/>
              </a:spcBef>
              <a:spcAft>
                <a:spcPts val="1200"/>
              </a:spcAft>
              <a:defRPr/>
            </a:pPr>
            <a:r>
              <a:rPr lang="sr-Latn-CS" altLang="x-none" sz="2400" i="1" dirty="0" smtClean="0"/>
              <a:t>Drugačiji </a:t>
            </a:r>
            <a:r>
              <a:rPr lang="sr-Latn-CS" altLang="x-none" sz="2400" i="1" dirty="0"/>
              <a:t>fokus </a:t>
            </a:r>
            <a:endParaRPr lang="sr-Latn-CS" altLang="x-none" sz="2400" dirty="0" smtClean="0">
              <a:ea typeface="ＭＳ Ｐゴシック" pitchFamily="34" charset="-128"/>
            </a:endParaRPr>
          </a:p>
          <a:p>
            <a:pPr eaLnBrk="1" hangingPunct="1">
              <a:lnSpc>
                <a:spcPct val="80000"/>
              </a:lnSpc>
              <a:spcBef>
                <a:spcPts val="600"/>
              </a:spcBef>
              <a:spcAft>
                <a:spcPts val="1200"/>
              </a:spcAft>
              <a:defRPr/>
            </a:pPr>
            <a:r>
              <a:rPr lang="sr-Latn-CS" altLang="x-none" sz="2000" i="1" dirty="0" smtClean="0"/>
              <a:t>Obe se staraju da odgovaraju brzini cirkulacije informacija u digitalnom okruženju</a:t>
            </a:r>
          </a:p>
          <a:p>
            <a:pPr eaLnBrk="1" hangingPunct="1">
              <a:lnSpc>
                <a:spcPct val="80000"/>
              </a:lnSpc>
              <a:spcBef>
                <a:spcPts val="600"/>
              </a:spcBef>
              <a:spcAft>
                <a:spcPts val="1200"/>
              </a:spcAft>
              <a:defRPr/>
            </a:pPr>
            <a:r>
              <a:rPr lang="sr-Latn-CS" altLang="x-none" sz="2000" i="1" dirty="0"/>
              <a:t>Nivo njihovog uticaja nije visok</a:t>
            </a:r>
          </a:p>
          <a:p>
            <a:pPr eaLnBrk="1" hangingPunct="1">
              <a:lnSpc>
                <a:spcPct val="80000"/>
              </a:lnSpc>
              <a:spcBef>
                <a:spcPts val="600"/>
              </a:spcBef>
              <a:spcAft>
                <a:spcPts val="1200"/>
              </a:spcAft>
              <a:defRPr/>
            </a:pPr>
            <a:r>
              <a:rPr lang="sr-Latn-CS" altLang="x-none" sz="2000" i="1" dirty="0"/>
              <a:t>Što se tiče podataka o saobraćaju, postoji i odredba koja omogućava hitno otkrivanje</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spcBef>
                <a:spcPct val="0"/>
              </a:spcBef>
              <a:buFontTx/>
              <a:buNone/>
            </a:pPr>
            <a:fld id="{019598C9-07BF-49CD-8715-32887A82D4AE}" type="slidenum">
              <a:rPr lang="en-US" altLang="fr-FR" sz="1200" smtClean="0">
                <a:solidFill>
                  <a:srgbClr val="898989"/>
                </a:solidFill>
                <a:cs typeface="Arial" charset="0"/>
              </a:rPr>
              <a:pPr>
                <a:spcBef>
                  <a:spcPct val="0"/>
                </a:spcBef>
                <a:buFontTx/>
                <a:buNone/>
              </a:pPr>
              <a:t>12</a:t>
            </a:fld>
            <a:endParaRPr lang="sr-Latn-CS" altLang="fr-FR" sz="1200" smtClean="0">
              <a:solidFill>
                <a:srgbClr val="898989"/>
              </a:solidFill>
              <a:cs typeface="Arial" charset="0"/>
            </a:endParaRPr>
          </a:p>
        </p:txBody>
      </p:sp>
    </p:spTree>
    <p:extLst>
      <p:ext uri="{BB962C8B-B14F-4D97-AF65-F5344CB8AC3E}">
        <p14:creationId xmlns:p14="http://schemas.microsoft.com/office/powerpoint/2010/main" val="155100427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t>Član 21 - Presretanje podataka iz sadržaja</a:t>
            </a:r>
            <a:endParaRPr lang="sr-Latn-CS" sz="40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120</a:t>
            </a:fld>
            <a:endParaRPr lang="sr-Latn-CS" dirty="0">
              <a:solidFill>
                <a:schemeClr val="tx1"/>
              </a:solidFill>
            </a:endParaRPr>
          </a:p>
        </p:txBody>
      </p:sp>
      <p:sp>
        <p:nvSpPr>
          <p:cNvPr id="6" name="Rectangle 3"/>
          <p:cNvSpPr txBox="1">
            <a:spLocks noChangeArrowheads="1"/>
          </p:cNvSpPr>
          <p:nvPr/>
        </p:nvSpPr>
        <p:spPr bwMode="auto">
          <a:xfrm>
            <a:off x="351690" y="1881560"/>
            <a:ext cx="8405446" cy="44923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buFont typeface="+mj-lt"/>
              <a:buAutoNum type="arabicPeriod" startAt="2"/>
            </a:pPr>
            <a:r>
              <a:rPr lang="sr-Latn-CS" dirty="0" smtClean="0"/>
              <a:t>Kada Strana ugovornica, zbog načela domaćeg pravnog sistema, ne može da usvoji mere navedene u stavu 1a) ovog člana, može umesto toga da usvoji zakonske i </a:t>
            </a:r>
            <a:r>
              <a:rPr lang="sr-Latn-CS" sz="4000" b="1" dirty="0" smtClean="0">
                <a:solidFill>
                  <a:srgbClr val="FF0000"/>
                </a:solidFill>
              </a:rPr>
              <a:t>druge mere neophodne da bi omogućila prikupljanje ili snimanje, u realnom vremenu</a:t>
            </a:r>
            <a:r>
              <a:rPr lang="sr-Latn-CS" dirty="0" smtClean="0"/>
              <a:t>, podataka iz sadržaja o određenim komunikacijama na njenoj teritoriji, primenom tehničkih sredstava na toj teritoriji.</a:t>
            </a:r>
            <a:endParaRPr lang="sr-Latn-CS" dirty="0"/>
          </a:p>
        </p:txBody>
      </p:sp>
    </p:spTree>
    <p:extLst>
      <p:ext uri="{BB962C8B-B14F-4D97-AF65-F5344CB8AC3E}">
        <p14:creationId xmlns:p14="http://schemas.microsoft.com/office/powerpoint/2010/main" val="76090872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Ostale mere</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Neke nadležnosti ne dozvoljavaju organima reda da prikupljaju ili beleže podatke u realnom vremenu bez pomoći ili barem znanja o pružanju usluga </a:t>
            </a:r>
          </a:p>
          <a:p>
            <a:pPr algn="just"/>
            <a:endParaRPr lang="sr-Latn-CS" dirty="0"/>
          </a:p>
          <a:p>
            <a:pPr algn="just"/>
            <a:r>
              <a:rPr lang="sr-Latn-CS" dirty="0" smtClean="0"/>
              <a:t>Mogu se usvojiti i druge mere, uključujući:</a:t>
            </a:r>
          </a:p>
          <a:p>
            <a:pPr lvl="1" algn="just"/>
            <a:r>
              <a:rPr lang="sr-Latn-CS" dirty="0" smtClean="0"/>
              <a:t>Neophodan davalac usluga da obezbedi neophodne tehničke uslove</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121</a:t>
            </a:fld>
            <a:endParaRPr lang="sr-Latn-CS" dirty="0">
              <a:solidFill>
                <a:schemeClr val="tx1"/>
              </a:solidFill>
            </a:endParaRPr>
          </a:p>
        </p:txBody>
      </p:sp>
    </p:spTree>
    <p:extLst>
      <p:ext uri="{BB962C8B-B14F-4D97-AF65-F5344CB8AC3E}">
        <p14:creationId xmlns:p14="http://schemas.microsoft.com/office/powerpoint/2010/main" val="251139023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dirty="0" smtClean="0"/>
              <a:t>Član 21 - Presretanje podataka iz sadržaja</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122</a:t>
            </a:fld>
            <a:endParaRPr lang="sr-Latn-CS" dirty="0">
              <a:solidFill>
                <a:schemeClr val="tx1"/>
              </a:solidFill>
            </a:endParaRPr>
          </a:p>
        </p:txBody>
      </p:sp>
      <p:sp>
        <p:nvSpPr>
          <p:cNvPr id="6" name="Content Placeholder 2"/>
          <p:cNvSpPr>
            <a:spLocks noGrp="1"/>
          </p:cNvSpPr>
          <p:nvPr>
            <p:ph idx="1"/>
          </p:nvPr>
        </p:nvSpPr>
        <p:spPr>
          <a:xfrm>
            <a:off x="316523" y="1951889"/>
            <a:ext cx="8370277" cy="4016009"/>
          </a:xfrm>
        </p:spPr>
        <p:txBody>
          <a:bodyPr/>
          <a:lstStyle/>
          <a:p>
            <a:pPr marL="514350" indent="-514350" algn="just">
              <a:buFont typeface="+mj-lt"/>
              <a:buAutoNum type="arabicPeriod" startAt="3"/>
            </a:pPr>
            <a:r>
              <a:rPr lang="sr-Latn-CS" dirty="0" smtClean="0"/>
              <a:t>Svaka Strana ugovornica treba da usvoji zakonodavne i druge mere, neophodne da </a:t>
            </a:r>
            <a:r>
              <a:rPr lang="sr-Latn-CS" sz="3600" b="1" dirty="0" smtClean="0">
                <a:solidFill>
                  <a:srgbClr val="FF0000"/>
                </a:solidFill>
              </a:rPr>
              <a:t>obavežu davaoca usluga da čuva u tajnosti sprovođenje svakog ovlašćenja</a:t>
            </a:r>
            <a:r>
              <a:rPr lang="sr-Latn-CS" dirty="0" smtClean="0"/>
              <a:t> predviđenog ovim članom i svaku informaciju u vezi sa tim.</a:t>
            </a:r>
          </a:p>
          <a:p>
            <a:pPr marL="514350" indent="-514350" algn="just">
              <a:buFont typeface="+mj-lt"/>
              <a:buAutoNum type="arabicPeriod" startAt="3"/>
            </a:pPr>
            <a:endParaRPr lang="sr-Latn-CS" sz="2800" dirty="0"/>
          </a:p>
          <a:p>
            <a:pPr marL="514350" indent="-514350" algn="just">
              <a:buFont typeface="+mj-lt"/>
              <a:buAutoNum type="arabicPeriod" startAt="3"/>
            </a:pPr>
            <a:r>
              <a:rPr lang="sr-Latn-CS" sz="2800" dirty="0"/>
              <a:t>Na ovlašćenja i postupke navedene u ovom članu primenjuju se odredbe članova 14. i 15.</a:t>
            </a:r>
          </a:p>
        </p:txBody>
      </p:sp>
    </p:spTree>
    <p:extLst>
      <p:ext uri="{BB962C8B-B14F-4D97-AF65-F5344CB8AC3E}">
        <p14:creationId xmlns:p14="http://schemas.microsoft.com/office/powerpoint/2010/main" val="244375250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Obavežu davaoca usluga da čuva u tajnosti  </a:t>
            </a:r>
            <a:endParaRPr lang="sr-Latn-CS" sz="3600" b="1" dirty="0"/>
          </a:p>
        </p:txBody>
      </p:sp>
      <p:sp>
        <p:nvSpPr>
          <p:cNvPr id="3" name="Content Placeholder 2"/>
          <p:cNvSpPr>
            <a:spLocks noGrp="1"/>
          </p:cNvSpPr>
          <p:nvPr>
            <p:ph idx="1"/>
          </p:nvPr>
        </p:nvSpPr>
        <p:spPr>
          <a:xfrm>
            <a:off x="635000" y="1775198"/>
            <a:ext cx="8051800" cy="4525963"/>
          </a:xfrm>
        </p:spPr>
        <p:txBody>
          <a:bodyPr/>
          <a:lstStyle/>
          <a:p>
            <a:pPr algn="just"/>
            <a:r>
              <a:rPr lang="sr-Latn-CS" dirty="0" smtClean="0"/>
              <a:t>Jedino efektivno ako se preduzimaju bez znanja o licima koja se istražuju </a:t>
            </a:r>
          </a:p>
          <a:p>
            <a:pPr algn="just"/>
            <a:endParaRPr lang="sr-Latn-CS" dirty="0"/>
          </a:p>
          <a:p>
            <a:pPr algn="just"/>
            <a:r>
              <a:rPr lang="sr-Latn-CS" dirty="0" smtClean="0"/>
              <a:t>Stranke koje komuniciraju ne smeju da vide operaciju</a:t>
            </a:r>
          </a:p>
          <a:p>
            <a:pPr algn="just"/>
            <a:endParaRPr lang="sr-Latn-CS" dirty="0"/>
          </a:p>
          <a:p>
            <a:pPr algn="just"/>
            <a:r>
              <a:rPr lang="sr-Latn-CS" dirty="0" smtClean="0"/>
              <a:t>Davaoci usluga moraju da čuvaju u tajnosti </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123</a:t>
            </a:fld>
            <a:endParaRPr lang="sr-Latn-CS" dirty="0">
              <a:solidFill>
                <a:schemeClr val="tx1"/>
              </a:solidFill>
            </a:endParaRPr>
          </a:p>
        </p:txBody>
      </p:sp>
    </p:spTree>
    <p:extLst>
      <p:ext uri="{BB962C8B-B14F-4D97-AF65-F5344CB8AC3E}">
        <p14:creationId xmlns:p14="http://schemas.microsoft.com/office/powerpoint/2010/main" val="137395180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sr-Latn-CS" sz="5400" b="1">
                <a:latin typeface="Calibri" pitchFamily="34" charset="0"/>
              </a:rPr>
              <a:t>Pitanja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124</a:t>
            </a:fld>
            <a:endParaRPr lang="sr-Latn-CS"/>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sr-Latn-CS" sz="3600" b="1" dirty="0" smtClean="0"/>
              <a:t>Drugi deo</a:t>
            </a:r>
            <a:r>
              <a:rPr dirty="0"/>
              <a:t/>
            </a:r>
            <a:br>
              <a:rPr dirty="0"/>
            </a:br>
            <a:r>
              <a:rPr lang="sr-Latn-CS" sz="3600" b="1" dirty="0" smtClean="0"/>
              <a:t>Uslovi i ograničenja Budapeštanske </a:t>
            </a:r>
            <a:r>
              <a:rPr lang="sr-Latn-CS" sz="3600" b="1" dirty="0" smtClean="0"/>
              <a:t>konvencije</a:t>
            </a:r>
            <a:r>
              <a:rPr lang="sr-Latn-CS" dirty="0" smtClean="0"/>
              <a:t> </a:t>
            </a:r>
            <a:endParaRPr lang="sr-Latn-CS"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125</a:t>
            </a:fld>
            <a:endParaRPr lang="sr-Latn-CS"/>
          </a:p>
        </p:txBody>
      </p:sp>
    </p:spTree>
    <p:extLst>
      <p:ext uri="{BB962C8B-B14F-4D97-AF65-F5344CB8AC3E}">
        <p14:creationId xmlns:p14="http://schemas.microsoft.com/office/powerpoint/2010/main" val="352688572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sr-Latn-CS" sz="3600" b="1" dirty="0" smtClean="0"/>
              <a:t>Član 15 § 1 - Uslovi i ograničenja </a:t>
            </a:r>
          </a:p>
        </p:txBody>
      </p:sp>
      <p:sp>
        <p:nvSpPr>
          <p:cNvPr id="197635" name="Rectangle 3"/>
          <p:cNvSpPr>
            <a:spLocks noGrp="1" noChangeArrowheads="1"/>
          </p:cNvSpPr>
          <p:nvPr>
            <p:ph type="body" idx="1"/>
          </p:nvPr>
        </p:nvSpPr>
        <p:spPr>
          <a:xfrm>
            <a:off x="457200" y="1914636"/>
            <a:ext cx="8229600" cy="4227025"/>
          </a:xfrm>
        </p:spPr>
        <p:txBody>
          <a:bodyPr rtlCol="0">
            <a:normAutofit/>
          </a:bodyPr>
          <a:lstStyle/>
          <a:p>
            <a:pPr marL="514350" indent="-514350" eaLnBrk="1" fontAlgn="auto" hangingPunct="1">
              <a:spcAft>
                <a:spcPts val="0"/>
              </a:spcAft>
              <a:buFont typeface="+mj-lt"/>
              <a:buAutoNum type="arabicPeriod"/>
              <a:defRPr/>
            </a:pPr>
            <a:r>
              <a:rPr lang="sr-Latn-CS" dirty="0" smtClean="0">
                <a:latin typeface="+mj-lt"/>
              </a:rPr>
              <a:t>“Svaka Strana ugovornica treba da </a:t>
            </a:r>
            <a:r>
              <a:rPr lang="sr-Latn-CS" b="1" dirty="0" smtClean="0">
                <a:solidFill>
                  <a:srgbClr val="FF0000"/>
                </a:solidFill>
                <a:latin typeface="+mj-lt"/>
              </a:rPr>
              <a:t>obezbedi da uspostavljanje, sprovođenje i primena  </a:t>
            </a:r>
            <a:r>
              <a:rPr lang="sr-Latn-CS" dirty="0" smtClean="0">
                <a:latin typeface="+mj-lt"/>
              </a:rPr>
              <a:t>ovlašćenja i postupaka navedenih u (član 14 do 21.) </a:t>
            </a:r>
            <a:r>
              <a:rPr lang="sr-Latn-CS" b="1" dirty="0">
                <a:solidFill>
                  <a:srgbClr val="FF0000"/>
                </a:solidFill>
                <a:latin typeface="+mj-lt"/>
              </a:rPr>
              <a:t>podleže uslovima i ograničenjima</a:t>
            </a:r>
            <a:r>
              <a:rPr lang="sr-Latn-CS" dirty="0" smtClean="0">
                <a:latin typeface="+mj-lt"/>
              </a:rPr>
              <a:t>predviđenim ovim </a:t>
            </a:r>
            <a:r>
              <a:rPr lang="sr-Latn-CS" b="1" dirty="0" smtClean="0">
                <a:solidFill>
                  <a:srgbClr val="FF0000"/>
                </a:solidFill>
                <a:latin typeface="+mj-lt"/>
              </a:rPr>
              <a:t>domaćim pravom </a:t>
            </a:r>
            <a:r>
              <a:rPr lang="sr-Latn-CS" dirty="0" smtClean="0">
                <a:latin typeface="+mj-lt"/>
              </a:rPr>
              <a:t>(…)”.</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126</a:t>
            </a:fld>
            <a:endParaRPr lang="sr-Latn-CS"/>
          </a:p>
        </p:txBody>
      </p:sp>
    </p:spTree>
    <p:extLst>
      <p:ext uri="{BB962C8B-B14F-4D97-AF65-F5344CB8AC3E}">
        <p14:creationId xmlns:p14="http://schemas.microsoft.com/office/powerpoint/2010/main" val="358593102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sr-Latn-CS" sz="3600" b="1" dirty="0" smtClean="0"/>
              <a:t>Član 15 § 1 - Uslovi i ograničenja </a:t>
            </a:r>
          </a:p>
        </p:txBody>
      </p:sp>
      <p:sp>
        <p:nvSpPr>
          <p:cNvPr id="197635" name="Rectangle 3"/>
          <p:cNvSpPr>
            <a:spLocks noGrp="1" noChangeArrowheads="1"/>
          </p:cNvSpPr>
          <p:nvPr>
            <p:ph type="body" idx="1"/>
          </p:nvPr>
        </p:nvSpPr>
        <p:spPr>
          <a:xfrm>
            <a:off x="422029" y="1720312"/>
            <a:ext cx="8370277" cy="4636038"/>
          </a:xfrm>
        </p:spPr>
        <p:txBody>
          <a:bodyPr rtlCol="0">
            <a:normAutofit fontScale="92500" lnSpcReduction="20000"/>
          </a:bodyPr>
          <a:lstStyle/>
          <a:p>
            <a:pPr eaLnBrk="1" fontAlgn="auto" hangingPunct="1">
              <a:lnSpc>
                <a:spcPct val="110000"/>
              </a:lnSpc>
              <a:spcBef>
                <a:spcPts val="600"/>
              </a:spcBef>
              <a:spcAft>
                <a:spcPts val="1200"/>
              </a:spcAft>
              <a:defRPr/>
            </a:pPr>
            <a:r>
              <a:rPr lang="sr-Latn-CS" dirty="0" smtClean="0"/>
              <a:t>Ova ograničenja moraju "osigurati adekvatnu zaštitu ljudskih prava i sloboda, </a:t>
            </a:r>
            <a:r>
              <a:rPr lang="sr-Latn-CS" b="1" dirty="0" smtClean="0">
                <a:solidFill>
                  <a:srgbClr val="FF0000"/>
                </a:solidFill>
                <a:latin typeface="+mj-lt"/>
              </a:rPr>
              <a:t>uključujući prava koja proizilaze iz obaveza koje je preduzela</a:t>
            </a:r>
            <a:r>
              <a:rPr lang="sr-Latn-CS" dirty="0" smtClean="0"/>
              <a:t> prema važećim međunarodnim instrumentima o ljudskim pravima (između ostalog, Savet Evrope" Evropska konvencija o ljudskim pravima iz 1950. godine i Međunarodni pakt Ujedinjenih nacija o građanskim i političkim pravima iz 1966. godine).</a:t>
            </a:r>
            <a:r>
              <a:rPr lang="sr-Latn-CS" dirty="0" smtClean="0">
                <a:latin typeface="+mj-lt"/>
              </a:rPr>
              <a:t> </a:t>
            </a:r>
          </a:p>
          <a:p>
            <a:pPr eaLnBrk="1" fontAlgn="auto" hangingPunct="1">
              <a:lnSpc>
                <a:spcPct val="110000"/>
              </a:lnSpc>
              <a:spcBef>
                <a:spcPts val="600"/>
              </a:spcBef>
              <a:spcAft>
                <a:spcPts val="1200"/>
              </a:spcAft>
              <a:defRPr/>
            </a:pPr>
            <a:r>
              <a:rPr lang="sr-Latn-CS" dirty="0" smtClean="0">
                <a:latin typeface="+mj-lt"/>
              </a:rPr>
              <a:t>Ova ograničenja moraju sadržati "načelo </a:t>
            </a:r>
            <a:r>
              <a:rPr lang="sr-Latn-CS" b="1" dirty="0" smtClean="0">
                <a:solidFill>
                  <a:srgbClr val="FF0000"/>
                </a:solidFill>
                <a:latin typeface="+mj-lt"/>
              </a:rPr>
              <a:t>srazmernosti</a:t>
            </a:r>
            <a:r>
              <a:rPr lang="sr-Latn-CS" dirty="0" smtClean="0">
                <a:latin typeface="+mj-lt"/>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127</a:t>
            </a:fld>
            <a:endParaRPr lang="sr-Latn-CS"/>
          </a:p>
        </p:txBody>
      </p:sp>
    </p:spTree>
    <p:extLst>
      <p:ext uri="{BB962C8B-B14F-4D97-AF65-F5344CB8AC3E}">
        <p14:creationId xmlns:p14="http://schemas.microsoft.com/office/powerpoint/2010/main" val="211796239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333829" y="274638"/>
            <a:ext cx="8505371" cy="917575"/>
          </a:xfrm>
        </p:spPr>
        <p:txBody>
          <a:bodyPr/>
          <a:lstStyle/>
          <a:p>
            <a:pPr marL="0" indent="0" eaLnBrk="1" fontAlgn="auto" hangingPunct="1">
              <a:spcAft>
                <a:spcPts val="0"/>
              </a:spcAft>
              <a:defRPr/>
            </a:pPr>
            <a:r>
              <a:rPr lang="sr-Latn-CS" sz="3000" b="1" dirty="0"/>
              <a:t>Prava </a:t>
            </a:r>
            <a:r>
              <a:rPr lang="sr-Latn-CS" sz="3000" b="1" dirty="0" smtClean="0"/>
              <a:t>zagarantovana Evropskom konvencijom o ljudskim pravima </a:t>
            </a:r>
            <a:r>
              <a:rPr lang="sr-Latn-CS" sz="3000" b="1" dirty="0"/>
              <a:t>i ICCPR</a:t>
            </a:r>
            <a:endParaRPr lang="sr-Latn-CS" sz="3000" b="1" dirty="0">
              <a:ea typeface="Verdana" panose="020B0604030504040204" pitchFamily="34" charset="0"/>
              <a:cs typeface="Verdana" panose="020B0604030504040204" pitchFamily="34" charset="0"/>
            </a:endParaRPr>
          </a:p>
        </p:txBody>
      </p:sp>
      <p:sp>
        <p:nvSpPr>
          <p:cNvPr id="197635" name="Rectangle 3"/>
          <p:cNvSpPr>
            <a:spLocks noGrp="1" noChangeArrowheads="1"/>
          </p:cNvSpPr>
          <p:nvPr>
            <p:ph type="body" idx="1"/>
          </p:nvPr>
        </p:nvSpPr>
        <p:spPr>
          <a:xfrm>
            <a:off x="457199" y="1331390"/>
            <a:ext cx="8541658" cy="4805938"/>
          </a:xfrm>
        </p:spPr>
        <p:txBody>
          <a:bodyPr rtlCol="0">
            <a:noAutofit/>
          </a:bodyPr>
          <a:lstStyle/>
          <a:p>
            <a:pPr marL="0" indent="0" eaLnBrk="1" hangingPunct="1">
              <a:spcBef>
                <a:spcPts val="600"/>
              </a:spcBef>
              <a:spcAft>
                <a:spcPts val="1200"/>
              </a:spcAft>
              <a:buNone/>
              <a:defRPr/>
            </a:pPr>
            <a:r>
              <a:rPr lang="sr-Latn-CS" dirty="0" smtClean="0"/>
              <a:t>koja bi mogla da se pojavi tokom istrage i krivičnog gonjenja zbog viskotehnološkog kriminala:</a:t>
            </a:r>
            <a:endParaRPr lang="sr-Latn-CS" sz="2500" dirty="0" smtClean="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sr-Latn-CS" sz="2000" dirty="0" smtClean="0">
                <a:latin typeface="Verdana" panose="020B0604030504040204" pitchFamily="34" charset="0"/>
              </a:rPr>
              <a:t>Pravo na slobodu i sigurnost,</a:t>
            </a:r>
          </a:p>
          <a:p>
            <a:pPr marL="517525" eaLnBrk="1" hangingPunct="1">
              <a:spcBef>
                <a:spcPts val="600"/>
              </a:spcBef>
              <a:spcAft>
                <a:spcPts val="600"/>
              </a:spcAft>
              <a:buFont typeface="Arial" panose="020B0604020202020204" pitchFamily="34" charset="0"/>
              <a:buChar char="•"/>
              <a:defRPr/>
            </a:pPr>
            <a:r>
              <a:rPr lang="sr-Latn-CS" sz="2000" dirty="0" smtClean="0">
                <a:latin typeface="Verdana" panose="020B0604030504040204" pitchFamily="34" charset="0"/>
              </a:rPr>
              <a:t>Pravo na pravično suđenje, pretpostavka nevinosti (uključujući i pravo na ćutanje), </a:t>
            </a:r>
            <a:endParaRPr lang="sr-Latn-CS" sz="2000" dirty="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sr-Latn-CS" sz="2000" dirty="0" smtClean="0">
                <a:latin typeface="Verdana" panose="020B0604030504040204" pitchFamily="34" charset="0"/>
              </a:rPr>
              <a:t>Pravo da ne bude proglašen krivim za krivično delo u kojem njegovo delo ili nečinjenje nije predstavljalo krivično delo po zakonu u vreme kada je počinjeno, </a:t>
            </a:r>
          </a:p>
          <a:p>
            <a:pPr marL="517525" eaLnBrk="1" hangingPunct="1">
              <a:spcBef>
                <a:spcPts val="600"/>
              </a:spcBef>
              <a:spcAft>
                <a:spcPts val="600"/>
              </a:spcAft>
              <a:buFont typeface="Arial" panose="020B0604020202020204" pitchFamily="34" charset="0"/>
              <a:buChar char="•"/>
              <a:defRPr/>
            </a:pPr>
            <a:r>
              <a:rPr lang="sr-Latn-CS" sz="2000" dirty="0" smtClean="0">
                <a:latin typeface="Verdana" panose="020B0604030504040204" pitchFamily="34" charset="0"/>
              </a:rPr>
              <a:t>Pravo na privatni život ili "privatnost", </a:t>
            </a:r>
          </a:p>
          <a:p>
            <a:pPr marL="517525" eaLnBrk="1" hangingPunct="1">
              <a:spcBef>
                <a:spcPts val="600"/>
              </a:spcBef>
              <a:spcAft>
                <a:spcPts val="600"/>
              </a:spcAft>
              <a:buFont typeface="Arial" panose="020B0604020202020204" pitchFamily="34" charset="0"/>
              <a:buChar char="•"/>
              <a:defRPr/>
            </a:pPr>
            <a:r>
              <a:rPr lang="sr-Latn-CS" sz="2000" dirty="0">
                <a:latin typeface="Verdana" panose="020B0604030504040204" pitchFamily="34" charset="0"/>
              </a:rPr>
              <a:t>Sloboda misli, savesti i veroispovesti, </a:t>
            </a:r>
          </a:p>
          <a:p>
            <a:pPr marL="517525" eaLnBrk="1" hangingPunct="1">
              <a:spcBef>
                <a:spcPts val="600"/>
              </a:spcBef>
              <a:spcAft>
                <a:spcPts val="600"/>
              </a:spcAft>
              <a:buFont typeface="Arial" panose="020B0604020202020204" pitchFamily="34" charset="0"/>
              <a:buChar char="•"/>
              <a:defRPr/>
            </a:pPr>
            <a:r>
              <a:rPr lang="sr-Latn-CS" sz="2000" dirty="0">
                <a:latin typeface="Verdana" panose="020B0604030504040204" pitchFamily="34" charset="0"/>
              </a:rPr>
              <a:t>Sloboda izražavanja, </a:t>
            </a:r>
          </a:p>
          <a:p>
            <a:pPr marL="517525" eaLnBrk="1" hangingPunct="1">
              <a:spcBef>
                <a:spcPts val="600"/>
              </a:spcBef>
              <a:spcAft>
                <a:spcPts val="600"/>
              </a:spcAft>
              <a:buFont typeface="Arial" panose="020B0604020202020204" pitchFamily="34" charset="0"/>
              <a:buChar char="•"/>
              <a:defRPr/>
            </a:pPr>
            <a:r>
              <a:rPr lang="sr-Latn-CS" sz="2000" dirty="0">
                <a:latin typeface="Verdana" panose="020B0604030504040204" pitchFamily="34" charset="0"/>
              </a:rPr>
              <a:t>Sloboda mirnog okupljanja i udruživanja.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128</a:t>
            </a:fld>
            <a:endParaRPr lang="sr-Latn-CS"/>
          </a:p>
        </p:txBody>
      </p:sp>
    </p:spTree>
    <p:extLst>
      <p:ext uri="{BB962C8B-B14F-4D97-AF65-F5344CB8AC3E}">
        <p14:creationId xmlns:p14="http://schemas.microsoft.com/office/powerpoint/2010/main" val="381221526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sr-Latn-CS" sz="3600" b="1" dirty="0" smtClean="0"/>
              <a:t>Član 15 2 § 3 - Uslovi i ograničenja </a:t>
            </a:r>
          </a:p>
        </p:txBody>
      </p:sp>
      <p:sp>
        <p:nvSpPr>
          <p:cNvPr id="197635" name="Rectangle 3"/>
          <p:cNvSpPr>
            <a:spLocks noGrp="1" noChangeArrowheads="1"/>
          </p:cNvSpPr>
          <p:nvPr>
            <p:ph type="body" idx="1"/>
          </p:nvPr>
        </p:nvSpPr>
        <p:spPr>
          <a:xfrm>
            <a:off x="457200" y="1801674"/>
            <a:ext cx="8229600" cy="4831598"/>
          </a:xfrm>
        </p:spPr>
        <p:txBody>
          <a:bodyPr rtlCol="0">
            <a:normAutofit fontScale="55000" lnSpcReduction="20000"/>
          </a:bodyPr>
          <a:lstStyle/>
          <a:p>
            <a:pPr marL="542925" indent="-542925" eaLnBrk="1" fontAlgn="auto" hangingPunct="1">
              <a:lnSpc>
                <a:spcPct val="120000"/>
              </a:lnSpc>
              <a:spcBef>
                <a:spcPts val="600"/>
              </a:spcBef>
              <a:spcAft>
                <a:spcPts val="1200"/>
              </a:spcAft>
              <a:buFont typeface="+mj-lt"/>
              <a:buAutoNum type="arabicPeriod" startAt="2"/>
              <a:defRPr/>
            </a:pPr>
            <a:r>
              <a:rPr lang="sr-Latn-CS" sz="4300" dirty="0" smtClean="0">
                <a:latin typeface="+mj-lt"/>
              </a:rPr>
              <a:t>Uslovi i ograničenja </a:t>
            </a:r>
            <a:r>
              <a:rPr lang="sr-Latn-CS" sz="4300" b="1" dirty="0" smtClean="0">
                <a:solidFill>
                  <a:srgbClr val="FF0000"/>
                </a:solidFill>
                <a:latin typeface="+mj-lt"/>
              </a:rPr>
              <a:t>moraju, između ostalog</a:t>
            </a:r>
            <a:r>
              <a:rPr lang="sr-Latn-CS" sz="4300" dirty="0" smtClean="0">
                <a:latin typeface="+mj-lt"/>
              </a:rPr>
              <a:t>, uključivati i "u skladu sa prirodom postupka ili ovlašćenja": </a:t>
            </a:r>
            <a:r>
              <a:rPr lang="sr-Latn-CS" dirty="0" smtClean="0"/>
              <a:t>"pravosudni ili drugi </a:t>
            </a:r>
            <a:r>
              <a:rPr lang="sr-Latn-CS" sz="4300" b="1" dirty="0" smtClean="0">
                <a:solidFill>
                  <a:srgbClr val="FF0000"/>
                </a:solidFill>
                <a:latin typeface="+mj-lt"/>
              </a:rPr>
              <a:t>nezavisni nadzor</a:t>
            </a:r>
            <a:r>
              <a:rPr lang="sr-Latn-CS" dirty="0" smtClean="0"/>
              <a:t>, </a:t>
            </a:r>
            <a:r>
              <a:rPr lang="sr-Latn-CS" sz="4300" b="1" dirty="0" smtClean="0">
                <a:solidFill>
                  <a:srgbClr val="FF0000"/>
                </a:solidFill>
                <a:latin typeface="+mj-lt"/>
              </a:rPr>
              <a:t>osnov </a:t>
            </a:r>
            <a:r>
              <a:rPr lang="sr-Latn-CS" dirty="0" smtClean="0"/>
              <a:t>za opravdanost prijave i </a:t>
            </a:r>
            <a:r>
              <a:rPr lang="sr-Latn-CS" sz="4300" b="1" dirty="0" smtClean="0">
                <a:solidFill>
                  <a:srgbClr val="FF0000"/>
                </a:solidFill>
                <a:latin typeface="+mj-lt"/>
              </a:rPr>
              <a:t>ograničenje</a:t>
            </a:r>
            <a:r>
              <a:rPr lang="sr-Latn-CS" dirty="0" smtClean="0"/>
              <a:t> obima i trajanja takvog ovlašćenja ili postupka".</a:t>
            </a:r>
          </a:p>
          <a:p>
            <a:pPr marL="542925" indent="-542925" eaLnBrk="1" fontAlgn="auto" hangingPunct="1">
              <a:lnSpc>
                <a:spcPct val="120000"/>
              </a:lnSpc>
              <a:spcBef>
                <a:spcPts val="600"/>
              </a:spcBef>
              <a:spcAft>
                <a:spcPts val="1200"/>
              </a:spcAft>
              <a:buFont typeface="+mj-lt"/>
              <a:buAutoNum type="arabicPeriod" startAt="2"/>
              <a:defRPr/>
            </a:pPr>
            <a:endParaRPr lang="sr-Latn-CS" sz="4300" dirty="0" smtClean="0"/>
          </a:p>
          <a:p>
            <a:pPr marL="542925" indent="-542925" eaLnBrk="1" fontAlgn="auto" hangingPunct="1">
              <a:lnSpc>
                <a:spcPct val="120000"/>
              </a:lnSpc>
              <a:spcBef>
                <a:spcPts val="600"/>
              </a:spcBef>
              <a:spcAft>
                <a:spcPts val="1200"/>
              </a:spcAft>
              <a:buFont typeface="+mj-lt"/>
              <a:buAutoNum type="arabicPeriod" startAt="2"/>
              <a:defRPr/>
            </a:pPr>
            <a:r>
              <a:rPr lang="sr-Latn-CS" sz="4300" dirty="0" smtClean="0"/>
              <a:t>Svaka strana potpisnica mora "</a:t>
            </a:r>
            <a:r>
              <a:rPr lang="sr-Latn-CS" sz="4300" b="1" dirty="0" smtClean="0">
                <a:solidFill>
                  <a:srgbClr val="FF0000"/>
                </a:solidFill>
              </a:rPr>
              <a:t>razmotriti uticaj</a:t>
            </a:r>
            <a:r>
              <a:rPr lang="sr-Latn-CS" sz="4300" dirty="0" smtClean="0"/>
              <a:t> ovlašćenja i postupaka u [članovima 14. do 21.] o pravima, odgovornostima i legitimnim interesima trećih strana"," u meri u kojoj je ona u skladu sa javnim interesom, a naročito sa pravilnom primenom pravde". </a:t>
            </a:r>
            <a:r>
              <a:rPr lang="sr-Latn-CS" sz="4300" baseline="30000" dirty="0" smtClean="0"/>
              <a:t>[1]</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129</a:t>
            </a:fld>
            <a:endParaRPr lang="sr-Latn-CS"/>
          </a:p>
        </p:txBody>
      </p:sp>
    </p:spTree>
    <p:extLst>
      <p:ext uri="{BB962C8B-B14F-4D97-AF65-F5344CB8AC3E}">
        <p14:creationId xmlns:p14="http://schemas.microsoft.com/office/powerpoint/2010/main" val="2818489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123906" name="Rectangle 3"/>
          <p:cNvSpPr>
            <a:spLocks noGrp="1" noChangeArrowheads="1"/>
          </p:cNvSpPr>
          <p:nvPr>
            <p:ph type="body" idx="1"/>
          </p:nvPr>
        </p:nvSpPr>
        <p:spPr>
          <a:xfrm>
            <a:off x="468313" y="1980060"/>
            <a:ext cx="7988300" cy="4457700"/>
          </a:xfrm>
        </p:spPr>
        <p:txBody>
          <a:bodyPr/>
          <a:lstStyle/>
          <a:p>
            <a:pPr marL="514350" indent="-514350" algn="just" eaLnBrk="1" hangingPunct="1">
              <a:lnSpc>
                <a:spcPct val="90000"/>
              </a:lnSpc>
              <a:buFont typeface="+mj-lt"/>
              <a:buAutoNum type="arabicPeriod"/>
            </a:pPr>
            <a:r>
              <a:rPr lang="sr-Latn-CS" sz="3000" dirty="0" smtClean="0"/>
              <a:t>Svaka Strana ugovornica treba da usvoji zakonodavne i druge mere, neophodne da bi svoje nadležne organe ovlastila da mogu da narede ili na sličan način postignu hitnu zaštitu određenih računarskih podataka, uključujući tu i podatke o saobraćaju koji su sačuvani preko računarskog sistema, a posebno u slučaju kada ima osnova da se veruje da su računarski podaci naročito podložni gubitku ili izmeni.</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a:t>
            </a:fld>
            <a:endParaRPr lang="sr-Latn-C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1209448"/>
          </a:xfrm>
        </p:spPr>
        <p:txBody>
          <a:bodyPr/>
          <a:lstStyle/>
          <a:p>
            <a:pPr eaLnBrk="1" hangingPunct="1"/>
            <a:r>
              <a:rPr lang="sr-Latn-CS" sz="3000" b="1" dirty="0"/>
              <a:t>Uslovi i ograničenja prema Evropskoj konvenciji o ljudskim pravima</a:t>
            </a:r>
          </a:p>
        </p:txBody>
      </p:sp>
      <p:sp>
        <p:nvSpPr>
          <p:cNvPr id="197635" name="Rectangle 3"/>
          <p:cNvSpPr>
            <a:spLocks noGrp="1" noChangeArrowheads="1"/>
          </p:cNvSpPr>
          <p:nvPr>
            <p:ph type="body" idx="1"/>
          </p:nvPr>
        </p:nvSpPr>
        <p:spPr>
          <a:xfrm>
            <a:off x="356461" y="1808626"/>
            <a:ext cx="8462073" cy="4576674"/>
          </a:xfrm>
        </p:spPr>
        <p:txBody>
          <a:bodyPr rtlCol="0">
            <a:noAutofit/>
          </a:bodyPr>
          <a:lstStyle/>
          <a:p>
            <a:pPr marL="0" indent="0" eaLnBrk="1" fontAlgn="auto" hangingPunct="1">
              <a:spcBef>
                <a:spcPts val="600"/>
              </a:spcBef>
              <a:spcAft>
                <a:spcPts val="1200"/>
              </a:spcAft>
              <a:buNone/>
              <a:defRPr/>
            </a:pPr>
            <a:r>
              <a:rPr lang="sr-Latn-CS" sz="2400" b="1" dirty="0" smtClean="0">
                <a:latin typeface="+mj-lt"/>
              </a:rPr>
              <a:t>Uslovi koje treba ispuniti prilikom ograničavanja prava</a:t>
            </a:r>
            <a:r>
              <a:rPr lang="sr-Latn-CS" sz="2400" dirty="0" smtClean="0">
                <a:latin typeface="+mj-lt"/>
              </a:rPr>
              <a:t>:</a:t>
            </a:r>
          </a:p>
          <a:p>
            <a:pPr eaLnBrk="1" fontAlgn="auto" hangingPunct="1">
              <a:spcBef>
                <a:spcPts val="600"/>
              </a:spcBef>
              <a:spcAft>
                <a:spcPts val="600"/>
              </a:spcAft>
              <a:defRPr/>
            </a:pPr>
            <a:r>
              <a:rPr lang="sr-Latn-CS" sz="2400" dirty="0" smtClean="0"/>
              <a:t>Izuzetna nadležnost prava (</a:t>
            </a:r>
            <a:r>
              <a:rPr lang="sr-Latn-CS" sz="2400" b="1" dirty="0">
                <a:solidFill>
                  <a:srgbClr val="FF0000"/>
                </a:solidFill>
                <a:latin typeface="+mj-lt"/>
              </a:rPr>
              <a:t>pravni osnov</a:t>
            </a:r>
            <a:r>
              <a:rPr lang="sr-Latn-CS" sz="2400" dirty="0" smtClean="0"/>
              <a:t>)</a:t>
            </a:r>
          </a:p>
          <a:p>
            <a:pPr eaLnBrk="1" fontAlgn="auto" hangingPunct="1">
              <a:spcBef>
                <a:spcPts val="600"/>
              </a:spcBef>
              <a:spcAft>
                <a:spcPts val="600"/>
              </a:spcAft>
              <a:defRPr/>
            </a:pPr>
            <a:r>
              <a:rPr lang="sr-Latn-CS" sz="2400" dirty="0" smtClean="0"/>
              <a:t>Potreba za ostvarivanjem legitimnog cilja (</a:t>
            </a:r>
            <a:r>
              <a:rPr lang="sr-Latn-CS" sz="2400" b="1" dirty="0" smtClean="0">
                <a:solidFill>
                  <a:srgbClr val="FF0000"/>
                </a:solidFill>
              </a:rPr>
              <a:t>l</a:t>
            </a:r>
            <a:r>
              <a:rPr lang="sr-Latn-CS" sz="2400" b="1" dirty="0" smtClean="0">
                <a:solidFill>
                  <a:srgbClr val="FF0000"/>
                </a:solidFill>
                <a:latin typeface="+mj-lt"/>
              </a:rPr>
              <a:t>egitimni cilj</a:t>
            </a:r>
            <a:r>
              <a:rPr lang="sr-Latn-CS" sz="2400" dirty="0" smtClean="0"/>
              <a:t>)</a:t>
            </a:r>
          </a:p>
          <a:p>
            <a:pPr eaLnBrk="1" fontAlgn="auto" hangingPunct="1">
              <a:spcBef>
                <a:spcPts val="600"/>
              </a:spcBef>
              <a:spcAft>
                <a:spcPts val="600"/>
              </a:spcAft>
              <a:defRPr/>
            </a:pPr>
            <a:r>
              <a:rPr lang="sr-Latn-CS" sz="2400" dirty="0" smtClean="0"/>
              <a:t>"Nužnost mešanja u demokratsko društvo" ... što znači da mešanje mora da:</a:t>
            </a:r>
          </a:p>
          <a:p>
            <a:pPr marL="711200" lvl="1" indent="-342900" eaLnBrk="1" fontAlgn="auto" hangingPunct="1">
              <a:spcBef>
                <a:spcPts val="600"/>
              </a:spcBef>
              <a:spcAft>
                <a:spcPts val="600"/>
              </a:spcAft>
              <a:defRPr/>
            </a:pPr>
            <a:r>
              <a:rPr lang="sr-Latn-CS" dirty="0" smtClean="0"/>
              <a:t>odgovara "hitnoj društvenoj potrebi" (</a:t>
            </a:r>
            <a:r>
              <a:rPr lang="sr-Latn-CS" sz="2400" b="1" dirty="0">
                <a:solidFill>
                  <a:srgbClr val="FF0000"/>
                </a:solidFill>
              </a:rPr>
              <a:t>neophodnost</a:t>
            </a:r>
            <a:r>
              <a:rPr lang="sr-Latn-CS" dirty="0" smtClean="0"/>
              <a:t>)</a:t>
            </a:r>
            <a:r>
              <a:rPr lang="sr-Latn-CS" sz="2400" dirty="0"/>
              <a:t> </a:t>
            </a:r>
          </a:p>
          <a:p>
            <a:pPr marL="711200" lvl="1" indent="-342900" eaLnBrk="1" fontAlgn="auto" hangingPunct="1">
              <a:spcBef>
                <a:spcPts val="600"/>
              </a:spcBef>
              <a:spcAft>
                <a:spcPts val="600"/>
              </a:spcAft>
              <a:defRPr/>
            </a:pPr>
            <a:r>
              <a:rPr lang="sr-Latn-CS" dirty="0" smtClean="0"/>
              <a:t>bude srazmerno željenom cilju (</a:t>
            </a:r>
            <a:r>
              <a:rPr lang="sr-Latn-CS" sz="2400" b="1" dirty="0">
                <a:solidFill>
                  <a:srgbClr val="FF0000"/>
                </a:solidFill>
              </a:rPr>
              <a:t>srazmernost</a:t>
            </a:r>
            <a:r>
              <a:rPr lang="sr-Latn-CS" dirty="0" smtClean="0"/>
              <a:t>) </a:t>
            </a:r>
          </a:p>
          <a:p>
            <a:pPr eaLnBrk="1" fontAlgn="auto" hangingPunct="1">
              <a:spcBef>
                <a:spcPts val="600"/>
              </a:spcBef>
              <a:spcAft>
                <a:spcPts val="600"/>
              </a:spcAft>
              <a:defRPr/>
            </a:pPr>
            <a:r>
              <a:rPr lang="sr-Latn-CS" sz="2400" dirty="0" smtClean="0"/>
              <a:t>Zahtevi </a:t>
            </a:r>
            <a:r>
              <a:rPr lang="sr-Latn-CS" sz="2400" dirty="0" smtClean="0"/>
              <a:t>impliciraju </a:t>
            </a:r>
            <a:r>
              <a:rPr lang="sr-Latn-CS" sz="2400" dirty="0" smtClean="0"/>
              <a:t>da se načelia </a:t>
            </a:r>
            <a:r>
              <a:rPr lang="sr-Latn-CS" sz="2400" dirty="0" smtClean="0"/>
              <a:t>"nužnosti" i "srazmernosti" mogu </a:t>
            </a:r>
            <a:r>
              <a:rPr lang="sr-Latn-CS" sz="2400" dirty="0" smtClean="0"/>
              <a:t>klasifikovati </a:t>
            </a:r>
            <a:r>
              <a:rPr lang="sr-Latn-CS" sz="2400" dirty="0" smtClean="0"/>
              <a:t>pod jednim ili drugim pojmom.</a:t>
            </a:r>
            <a:r>
              <a:rPr lang="sr-Latn-CS" dirty="0" smtClean="0"/>
              <a:t> </a:t>
            </a:r>
            <a:endParaRPr lang="sr-Latn-CS" sz="2400"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130</a:t>
            </a:fld>
            <a:endParaRPr lang="sr-Latn-CS"/>
          </a:p>
        </p:txBody>
      </p:sp>
    </p:spTree>
    <p:extLst>
      <p:ext uri="{BB962C8B-B14F-4D97-AF65-F5344CB8AC3E}">
        <p14:creationId xmlns:p14="http://schemas.microsoft.com/office/powerpoint/2010/main" val="288879418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sr-Latn-CS" sz="3600" b="1" dirty="0" smtClean="0"/>
              <a:t>Drugi deo - Aneks Uslovi i ograničenja prema Evropskoj konvenciji o ljudskim pravima</a:t>
            </a:r>
            <a:endParaRPr lang="sr-Latn-CS" sz="4500"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131</a:t>
            </a:fld>
            <a:endParaRPr lang="sr-Latn-CS"/>
          </a:p>
        </p:txBody>
      </p:sp>
    </p:spTree>
    <p:extLst>
      <p:ext uri="{BB962C8B-B14F-4D97-AF65-F5344CB8AC3E}">
        <p14:creationId xmlns:p14="http://schemas.microsoft.com/office/powerpoint/2010/main" val="69818434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25000" lnSpcReduction="20000"/>
          </a:bodyPr>
          <a:lstStyle/>
          <a:p>
            <a:pPr eaLnBrk="1" fontAlgn="auto" hangingPunct="1">
              <a:spcAft>
                <a:spcPts val="0"/>
              </a:spcAft>
              <a:defRPr/>
            </a:pPr>
            <a:r>
              <a:rPr lang="sr-Latn-CS" sz="12000" b="1" dirty="0" smtClean="0"/>
              <a:t>Pravni osnov </a:t>
            </a:r>
            <a:r>
              <a:rPr lang="sr-Latn-CS" sz="12000" dirty="0" smtClean="0"/>
              <a:t>(materijalni smisao, uključuje ne-pisani zakon, sudsku praksu</a:t>
            </a:r>
            <a:r>
              <a:rPr lang="sr-Latn-CS" sz="11200" baseline="30000" dirty="0" smtClean="0"/>
              <a:t>[7]</a:t>
            </a:r>
            <a:r>
              <a:rPr lang="sr-Latn-CS" sz="12000" dirty="0" smtClean="0"/>
              <a:t>) </a:t>
            </a:r>
          </a:p>
          <a:p>
            <a:pPr marL="628650" lvl="1" indent="-266700" eaLnBrk="1" fontAlgn="auto" hangingPunct="1">
              <a:spcAft>
                <a:spcPts val="0"/>
              </a:spcAft>
              <a:buFont typeface="Courier New" panose="02070309020205020404" pitchFamily="49" charset="0"/>
              <a:buChar char="o"/>
              <a:defRPr/>
            </a:pPr>
            <a:r>
              <a:rPr lang="sr-Latn-CS" sz="12000" dirty="0" smtClean="0"/>
              <a:t>Jasno i precizno;</a:t>
            </a:r>
            <a:r>
              <a:rPr lang="sr-Latn-CS" sz="12000" baseline="30000" dirty="0" smtClean="0"/>
              <a:t>[8]</a:t>
            </a:r>
            <a:r>
              <a:rPr lang="sr-Latn-CS" dirty="0" smtClean="0"/>
              <a:t> </a:t>
            </a:r>
            <a:r>
              <a:rPr lang="sr-Latn-CS" sz="12000" baseline="30000" dirty="0" smtClean="0"/>
              <a:t>[9]</a:t>
            </a:r>
            <a:endParaRPr lang="sr-Latn-CS" sz="12000" dirty="0" smtClean="0"/>
          </a:p>
          <a:p>
            <a:pPr marL="628650" lvl="1" indent="-266700" eaLnBrk="1" fontAlgn="auto" hangingPunct="1">
              <a:spcAft>
                <a:spcPts val="0"/>
              </a:spcAft>
              <a:buFont typeface="Courier New" panose="02070309020205020404" pitchFamily="49" charset="0"/>
              <a:buChar char="o"/>
              <a:defRPr/>
            </a:pPr>
            <a:r>
              <a:rPr lang="sr-Latn-CS" sz="12000" dirty="0" smtClean="0"/>
              <a:t>Specifičan i predvidiv</a:t>
            </a:r>
            <a:r>
              <a:rPr lang="sr-Latn-CS" sz="12000" baseline="30000" dirty="0" smtClean="0"/>
              <a:t>[2]</a:t>
            </a:r>
            <a:r>
              <a:rPr lang="sr-Latn-CS" sz="12000" dirty="0" smtClean="0"/>
              <a:t>:  formulisan sa dovoljno preciznošću kako bi se građaninu omogućilo da reguliše svoje ponašanje; i</a:t>
            </a:r>
            <a:endParaRPr lang="sr-Latn-CS" sz="12000" dirty="0"/>
          </a:p>
          <a:p>
            <a:pPr marL="628650" lvl="1" indent="-266700" eaLnBrk="1" fontAlgn="auto" hangingPunct="1">
              <a:spcAft>
                <a:spcPts val="0"/>
              </a:spcAft>
              <a:buFont typeface="Courier New" panose="02070309020205020404" pitchFamily="49" charset="0"/>
              <a:buChar char="o"/>
              <a:defRPr/>
            </a:pPr>
            <a:r>
              <a:rPr lang="sr-Latn-CS" sz="12000" dirty="0" smtClean="0"/>
              <a:t>Adekvatno dostupan</a:t>
            </a:r>
            <a:r>
              <a:rPr lang="sr-Latn-CS" sz="12000" baseline="30000" dirty="0" smtClean="0"/>
              <a:t>[2]</a:t>
            </a:r>
            <a:r>
              <a:rPr lang="sr-Latn-CS" sz="12000" dirty="0" smtClean="0"/>
              <a:t>: građanin mora znati pravna pravila koja se primenjuju na njegov / njen slučaj.</a:t>
            </a: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sr-Latn-CS" sz="3000" b="1" dirty="0"/>
              <a:t>Uslovi i ograničenja prema Evropskoj konvenciji o ljudskim pravima</a:t>
            </a:r>
            <a:endParaRPr lang="sr-Latn-CS"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132</a:t>
            </a:fld>
            <a:endParaRPr lang="sr-Latn-CS"/>
          </a:p>
        </p:txBody>
      </p:sp>
    </p:spTree>
    <p:extLst>
      <p:ext uri="{BB962C8B-B14F-4D97-AF65-F5344CB8AC3E}">
        <p14:creationId xmlns:p14="http://schemas.microsoft.com/office/powerpoint/2010/main" val="357536241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32500" lnSpcReduction="20000"/>
          </a:bodyPr>
          <a:lstStyle/>
          <a:p>
            <a:pPr marL="0" indent="0" eaLnBrk="1" fontAlgn="auto" hangingPunct="1">
              <a:spcAft>
                <a:spcPts val="0"/>
              </a:spcAft>
              <a:buNone/>
              <a:defRPr/>
            </a:pPr>
            <a:r>
              <a:rPr lang="sr-Latn-CS" sz="9600" b="1" dirty="0" smtClean="0"/>
              <a:t>Legitimni cilj</a:t>
            </a:r>
          </a:p>
          <a:p>
            <a:pPr marL="0" indent="0" eaLnBrk="1" fontAlgn="auto" hangingPunct="1">
              <a:spcAft>
                <a:spcPts val="0"/>
              </a:spcAft>
              <a:buNone/>
              <a:defRPr/>
            </a:pPr>
            <a:r>
              <a:rPr lang="sr-Latn-CS" sz="9600" dirty="0" smtClean="0"/>
              <a:t>Legitimni ciljevi za koje je miješanje u jedno dato pravo moglo biti legitimno iscrpno su navedene u članku koji objašnjava pravo. </a:t>
            </a:r>
          </a:p>
          <a:p>
            <a:pPr marL="0" indent="0" eaLnBrk="1" fontAlgn="auto" hangingPunct="1">
              <a:spcAft>
                <a:spcPts val="0"/>
              </a:spcAft>
              <a:buNone/>
              <a:defRPr/>
            </a:pPr>
            <a:r>
              <a:rPr lang="sr-Latn-CS" sz="9600" dirty="0" smtClean="0"/>
              <a:t>Primer: </a:t>
            </a:r>
            <a:r>
              <a:rPr lang="sr-Latn-CS" sz="9600" dirty="0" smtClean="0"/>
              <a:t>Član </a:t>
            </a:r>
            <a:r>
              <a:rPr lang="sr-Latn-CS" sz="9600" dirty="0" smtClean="0"/>
              <a:t>8 </a:t>
            </a:r>
            <a:r>
              <a:rPr lang="sr-Latn-CS" sz="9600" dirty="0" smtClean="0"/>
              <a:t>(pravo na privatnost): </a:t>
            </a:r>
            <a:r>
              <a:rPr lang="sr-Latn-CS" sz="9600" dirty="0" smtClean="0"/>
              <a:t>interesi nacionalne sigurnosti, javna sigurnost ili ekonomska blagostanja zemlje, </a:t>
            </a:r>
            <a:r>
              <a:rPr lang="sr-Latn-CS" sz="9600" dirty="0" smtClean="0"/>
              <a:t>sprečavanje </a:t>
            </a:r>
            <a:r>
              <a:rPr lang="sr-Latn-CS" sz="9600" dirty="0" smtClean="0"/>
              <a:t>nereda ili kriminala, zaštita zdravlja ili morala i zaštita prava i sloboda drugih.</a:t>
            </a:r>
          </a:p>
          <a:p>
            <a:pPr eaLnBrk="1" fontAlgn="auto" hangingPunct="1">
              <a:spcAft>
                <a:spcPts val="0"/>
              </a:spcAft>
              <a:defRPr/>
            </a:pPr>
            <a:endParaRPr lang="sr-Latn-CS" sz="9600" b="1" dirty="0" smtClean="0"/>
          </a:p>
          <a:p>
            <a:pPr marL="0" indent="0" eaLnBrk="1" fontAlgn="auto" hangingPunct="1">
              <a:spcAft>
                <a:spcPts val="0"/>
              </a:spcAft>
              <a:buNone/>
              <a:defRPr/>
            </a:pPr>
            <a:endParaRPr lang="sr-Latn-CS" b="1" dirty="0" smtClean="0">
              <a:latin typeface="+mj-lt"/>
            </a:endParaRPr>
          </a:p>
          <a:p>
            <a:pPr marL="0" indent="0" eaLnBrk="1" fontAlgn="auto" hangingPunct="1">
              <a:spcAft>
                <a:spcPts val="0"/>
              </a:spcAft>
              <a:buNone/>
              <a:defRPr/>
            </a:pPr>
            <a:endParaRPr lang="sr-Latn-CS" b="1" dirty="0" smtClean="0">
              <a:latin typeface="+mj-lt"/>
            </a:endParaRPr>
          </a:p>
        </p:txBody>
      </p:sp>
      <p:sp>
        <p:nvSpPr>
          <p:cNvPr id="5" name="Rectangle 2"/>
          <p:cNvSpPr>
            <a:spLocks noGrp="1" noChangeArrowheads="1"/>
          </p:cNvSpPr>
          <p:nvPr>
            <p:ph type="title"/>
          </p:nvPr>
        </p:nvSpPr>
        <p:spPr>
          <a:xfrm>
            <a:off x="457200" y="274638"/>
            <a:ext cx="8229600" cy="1191305"/>
          </a:xfrm>
        </p:spPr>
        <p:txBody>
          <a:bodyPr/>
          <a:lstStyle/>
          <a:p>
            <a:pPr eaLnBrk="1" hangingPunct="1"/>
            <a:r>
              <a:rPr lang="sr-Latn-CS" sz="3000" b="1" dirty="0"/>
              <a:t>Uslovi i ograničenja prema Evropskoj konvenciji o ljudskim pravima</a:t>
            </a:r>
            <a:endParaRPr lang="sr-Latn-CS"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133</a:t>
            </a:fld>
            <a:endParaRPr lang="sr-Latn-CS"/>
          </a:p>
        </p:txBody>
      </p:sp>
    </p:spTree>
    <p:extLst>
      <p:ext uri="{BB962C8B-B14F-4D97-AF65-F5344CB8AC3E}">
        <p14:creationId xmlns:p14="http://schemas.microsoft.com/office/powerpoint/2010/main" val="359653449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585200" cy="4931229"/>
          </a:xfrm>
        </p:spPr>
        <p:txBody>
          <a:bodyPr rtlCol="0">
            <a:normAutofit fontScale="77500" lnSpcReduction="20000"/>
          </a:bodyPr>
          <a:lstStyle/>
          <a:p>
            <a:pPr eaLnBrk="1" fontAlgn="auto" hangingPunct="1">
              <a:spcAft>
                <a:spcPts val="0"/>
              </a:spcAft>
              <a:defRPr/>
            </a:pPr>
            <a:r>
              <a:rPr lang="sr-Latn-CS" b="1" dirty="0" smtClean="0">
                <a:latin typeface="+mj-lt"/>
              </a:rPr>
              <a:t>Neophodnost ograničenja: demonstracija</a:t>
            </a:r>
            <a:r>
              <a:rPr lang="sr-Latn-CS" baseline="30000" dirty="0" smtClean="0">
                <a:latin typeface="+mj-lt"/>
              </a:rPr>
              <a:t>[11] </a:t>
            </a:r>
            <a:r>
              <a:rPr lang="sr-Latn-CS" dirty="0">
                <a:latin typeface="+mj-lt"/>
              </a:rPr>
              <a:t>da je u suštini prikladno zadovoljavati specifične društvene potrebe</a:t>
            </a:r>
            <a:endParaRPr lang="sr-Latn-CS" dirty="0" smtClean="0">
              <a:latin typeface="+mj-lt"/>
            </a:endParaRPr>
          </a:p>
          <a:p>
            <a:pPr lvl="1" eaLnBrk="1" fontAlgn="auto" hangingPunct="1">
              <a:spcBef>
                <a:spcPts val="1200"/>
              </a:spcBef>
              <a:spcAft>
                <a:spcPts val="0"/>
              </a:spcAft>
              <a:defRPr/>
            </a:pPr>
            <a:r>
              <a:rPr lang="sr-Latn-CS" b="1" dirty="0">
                <a:latin typeface="+mj-lt"/>
              </a:rPr>
              <a:t>Mora se identifikovati specifična društvena potreba </a:t>
            </a:r>
            <a:r>
              <a:rPr lang="sr-Latn-CS" dirty="0">
                <a:latin typeface="+mj-lt"/>
              </a:rPr>
              <a:t>(u široj sferi željenog </a:t>
            </a:r>
            <a:r>
              <a:rPr lang="sr-Latn-CS" baseline="30000" dirty="0" smtClean="0"/>
              <a:t>[12] </a:t>
            </a:r>
            <a:r>
              <a:rPr lang="sr-Latn-CS" dirty="0" smtClean="0">
                <a:latin typeface="+mj-lt"/>
              </a:rPr>
              <a:t>) i prodemonstriranog </a:t>
            </a:r>
            <a:r>
              <a:rPr lang="sr-Latn-CS" baseline="30000" dirty="0" smtClean="0">
                <a:latin typeface="+mj-lt"/>
              </a:rPr>
              <a:t>[10]</a:t>
            </a:r>
            <a:r>
              <a:rPr lang="sr-Latn-CS" dirty="0" smtClean="0">
                <a:latin typeface="+mj-lt"/>
              </a:rPr>
              <a:t> legitimnog cilja. Mora da postoji određeni stepen ozbiljnosti, hitnosti ili neposrednosti.</a:t>
            </a:r>
            <a:r>
              <a:rPr lang="sr-Latn-CS" sz="2700" baseline="30000" dirty="0" smtClean="0"/>
              <a:t>[13§3.14; 3.17; 3.19] [14]</a:t>
            </a:r>
          </a:p>
          <a:p>
            <a:pPr marL="717550" lvl="1" indent="0" eaLnBrk="1" fontAlgn="auto" hangingPunct="1">
              <a:spcAft>
                <a:spcPts val="0"/>
              </a:spcAft>
              <a:buNone/>
              <a:defRPr/>
            </a:pPr>
            <a:r>
              <a:rPr lang="sr-Latn-CS" sz="2700" i="1" dirty="0"/>
              <a:t>Ova utvrđena društvena potreba će predstavljati osnovu za primenu / naručivanje / primenu ograničenja (ovi osnovi će morati biti navedeni u pravnoj osnovi kako bi se osigurala srazmernost </a:t>
            </a:r>
            <a:r>
              <a:rPr lang="sr-Latn-CS" sz="2700" baseline="30000" dirty="0" smtClean="0">
                <a:sym typeface="Wingdings" panose="05000000000000000000" pitchFamily="2" charset="2"/>
              </a:rPr>
              <a:t>[9§50] [slides 29, 34]</a:t>
            </a:r>
            <a:r>
              <a:rPr lang="sr-Latn-CS" sz="2700" dirty="0" smtClean="0">
                <a:sym typeface="Wingdings" panose="05000000000000000000" pitchFamily="2" charset="2"/>
              </a:rPr>
              <a:t>).</a:t>
            </a:r>
            <a:endParaRPr lang="sr-Latn-CS" sz="2700" baseline="30000" dirty="0" smtClean="0"/>
          </a:p>
          <a:p>
            <a:pPr lvl="1" eaLnBrk="1" fontAlgn="auto" hangingPunct="1">
              <a:spcBef>
                <a:spcPts val="1200"/>
              </a:spcBef>
              <a:spcAft>
                <a:spcPts val="0"/>
              </a:spcAft>
              <a:defRPr/>
            </a:pPr>
            <a:r>
              <a:rPr lang="sr-Latn-CS" b="1" dirty="0" smtClean="0"/>
              <a:t>Ograničenje mora biti pogodno za zadovoljavanje te potrebe</a:t>
            </a:r>
            <a:r>
              <a:rPr lang="sr-Latn-CS" dirty="0" smtClean="0"/>
              <a:t> (ona mora delotvorno ublažiti štetu prouzrokovanu društvu). To može podrazumevati pregled efektivnosti postojećih mera koje vode isti cilj i objašnjavaju zašto nisu dovoljne.</a:t>
            </a:r>
            <a:r>
              <a:rPr lang="sr-Latn-CS" baseline="30000" dirty="0" smtClean="0"/>
              <a:t> [13 §3.19; 3.26] </a:t>
            </a:r>
            <a:r>
              <a:rPr lang="sr-Latn-CS" dirty="0" smtClean="0"/>
              <a:t> </a:t>
            </a:r>
            <a:r>
              <a:rPr lang="sr-Latn-CS" baseline="30000" dirty="0" smtClean="0"/>
              <a:t>[15]</a:t>
            </a:r>
          </a:p>
          <a:p>
            <a:pPr lvl="1" eaLnBrk="1" fontAlgn="auto" hangingPunct="1">
              <a:spcAft>
                <a:spcPts val="0"/>
              </a:spcAft>
              <a:defRPr/>
            </a:pPr>
            <a:endParaRPr lang="sr-Latn-CS" sz="2700" dirty="0" smtClean="0"/>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sr-Latn-CS" sz="3000" b="1" dirty="0"/>
              <a:t>Uslovi i ograničenja prema Evropskoj konvenciji o ljudskim pravima</a:t>
            </a:r>
            <a:endParaRPr lang="sr-Latn-CS"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134</a:t>
            </a:fld>
            <a:endParaRPr lang="sr-Latn-CS"/>
          </a:p>
        </p:txBody>
      </p:sp>
    </p:spTree>
    <p:extLst>
      <p:ext uri="{BB962C8B-B14F-4D97-AF65-F5344CB8AC3E}">
        <p14:creationId xmlns:p14="http://schemas.microsoft.com/office/powerpoint/2010/main" val="84174286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51429"/>
            <a:ext cx="8229600" cy="5021941"/>
          </a:xfrm>
        </p:spPr>
        <p:txBody>
          <a:bodyPr rtlCol="0">
            <a:normAutofit fontScale="25000" lnSpcReduction="20000"/>
          </a:bodyPr>
          <a:lstStyle/>
          <a:p>
            <a:pPr marL="261938" indent="-261938" eaLnBrk="1" fontAlgn="auto" hangingPunct="1">
              <a:spcAft>
                <a:spcPts val="0"/>
              </a:spcAft>
              <a:defRPr/>
            </a:pPr>
            <a:r>
              <a:rPr lang="sr-Latn-CS" sz="7200" b="1" dirty="0" smtClean="0"/>
              <a:t>Srazmernost cilju koji se želi (koji se  demonstrira) </a:t>
            </a:r>
            <a:r>
              <a:rPr lang="sr-Latn-CS" sz="7200" baseline="30000" dirty="0" smtClean="0"/>
              <a:t>[16]</a:t>
            </a:r>
            <a:r>
              <a:rPr lang="sr-Latn-CS" sz="7200" dirty="0" smtClean="0"/>
              <a:t>:</a:t>
            </a:r>
          </a:p>
          <a:p>
            <a:pPr marL="363538" lvl="1" indent="0" eaLnBrk="1" fontAlgn="auto" hangingPunct="1">
              <a:spcAft>
                <a:spcPts val="0"/>
              </a:spcAft>
              <a:buNone/>
              <a:defRPr/>
            </a:pPr>
            <a:r>
              <a:rPr lang="sr-Latn-CS" sz="7200" b="1" dirty="0" smtClean="0"/>
              <a:t>1. Mešanje mora biti ograničeno na ono što je strogo potrebno</a:t>
            </a:r>
            <a:endParaRPr lang="sr-Latn-CS" sz="7200" dirty="0" smtClean="0"/>
          </a:p>
          <a:p>
            <a:pPr marL="536575" lvl="2" indent="-361950" eaLnBrk="1" fontAlgn="auto" hangingPunct="1">
              <a:spcAft>
                <a:spcPts val="0"/>
              </a:spcAft>
              <a:buFont typeface="Wingdings" panose="05000000000000000000" pitchFamily="2" charset="2"/>
              <a:buChar char="ü"/>
              <a:defRPr/>
            </a:pPr>
            <a:r>
              <a:rPr lang="sr-Latn-CS" sz="7200" b="1" dirty="0"/>
              <a:t>Prikladno svom kontekstu: </a:t>
            </a:r>
            <a:r>
              <a:rPr lang="sr-Latn-CS" sz="7200" dirty="0"/>
              <a:t>prilagođeni ozbiljnosti društvenih potreba (što je teže pitanje, to se mešanje može više opravdati </a:t>
            </a:r>
            <a:r>
              <a:rPr lang="sr-Latn-CS" sz="7200" baseline="30000" dirty="0"/>
              <a:t>[18]</a:t>
            </a:r>
            <a:r>
              <a:rPr lang="sr-Latn-CS" sz="7200" dirty="0"/>
              <a:t>), legitimnosti slobode koja je ograničena (osetljivost prikupljenih informacija, visoka ili mala očekivanja privatnosti od građana u konkretnim okolnostima, važnost prava koje je ograničeno…). </a:t>
            </a:r>
            <a:r>
              <a:rPr lang="sr-Latn-CS" sz="7200" baseline="30000" dirty="0"/>
              <a:t>[19]</a:t>
            </a:r>
          </a:p>
          <a:p>
            <a:pPr marL="536575" lvl="2" indent="-361950" eaLnBrk="1" fontAlgn="auto" hangingPunct="1">
              <a:spcAft>
                <a:spcPts val="0"/>
              </a:spcAft>
              <a:buFont typeface="Wingdings" panose="05000000000000000000" pitchFamily="2" charset="2"/>
              <a:buChar char="ü"/>
              <a:defRPr/>
            </a:pPr>
            <a:r>
              <a:rPr lang="sr-Latn-CS" sz="7200" b="1" dirty="0"/>
              <a:t>Njegov obim ne sme da premaši ono što je neophodno za postizanje željenog cilja</a:t>
            </a:r>
            <a:r>
              <a:rPr lang="sr-Latn-CS" sz="7200" baseline="30000" dirty="0"/>
              <a:t>[20] </a:t>
            </a:r>
            <a:r>
              <a:rPr lang="sr-Latn-CS" sz="7200" dirty="0"/>
              <a:t>: ograničiti u najvećoj meri količinu upada u privatnost, broj pogođenih lica </a:t>
            </a:r>
            <a:r>
              <a:rPr lang="sr-Latn-CS" sz="7200" baseline="30000" dirty="0"/>
              <a:t>[21]</a:t>
            </a:r>
            <a:r>
              <a:rPr lang="sr-Latn-CS" sz="7200" dirty="0"/>
              <a:t>, slučajeve izvršenja mere (ovlašćenja LEA odluke i radnje moraju biti ograničene na ono što je potrebno), kao i vreme tokom kojeg će mera biti delotvorna. </a:t>
            </a:r>
            <a:r>
              <a:rPr lang="sr-Latn-CS" sz="7200" baseline="30000" dirty="0"/>
              <a:t>[22]</a:t>
            </a:r>
          </a:p>
          <a:p>
            <a:pPr marL="536575" lvl="2" indent="-361950" eaLnBrk="1" fontAlgn="auto" hangingPunct="1">
              <a:spcAft>
                <a:spcPts val="0"/>
              </a:spcAft>
              <a:buFont typeface="Wingdings" panose="05000000000000000000" pitchFamily="2" charset="2"/>
              <a:buChar char="ü"/>
              <a:defRPr/>
            </a:pPr>
            <a:r>
              <a:rPr lang="sr-Latn-CS" sz="7200" b="1" dirty="0"/>
              <a:t>On mora biti manje restriktivna po svojoj prirodi: </a:t>
            </a:r>
            <a:r>
              <a:rPr lang="sr-Latn-CS" sz="7200" dirty="0"/>
              <a:t>hitna društvena potreba ne bi trebalo da se rešava na zadovoljavajući način sa manje restriktivnom merom</a:t>
            </a:r>
            <a:r>
              <a:rPr lang="sr-Latn-CS" sz="7200" baseline="30000" dirty="0"/>
              <a:t>[23, 24]</a:t>
            </a:r>
            <a:r>
              <a:rPr lang="sr-Latn-CS" sz="7200" dirty="0"/>
              <a:t>. Primer: zabrana ograničavanja objavljivanja i objavljivanja izvora</a:t>
            </a:r>
            <a:r>
              <a:rPr lang="sr-Latn-CS" sz="7200" baseline="30000" dirty="0"/>
              <a:t>[25]</a:t>
            </a:r>
            <a:r>
              <a:rPr lang="sr-Latn-CS" sz="7200" dirty="0"/>
              <a:t>; uvršten je i GPS nadzor, jer su se manje intruzivne metode istrage pokazale kao nedovoljne. </a:t>
            </a:r>
            <a:r>
              <a:rPr lang="sr-Latn-CS" sz="7200" baseline="30000" dirty="0"/>
              <a:t>[15]</a:t>
            </a:r>
          </a:p>
          <a:p>
            <a:pPr marL="536575" lvl="2" indent="-361950" eaLnBrk="1" fontAlgn="auto" hangingPunct="1">
              <a:spcAft>
                <a:spcPts val="0"/>
              </a:spcAft>
              <a:buFont typeface="Wingdings" panose="05000000000000000000" pitchFamily="2" charset="2"/>
              <a:buChar char="ü"/>
              <a:defRPr/>
            </a:pPr>
            <a:r>
              <a:rPr lang="sr-Latn-CS" sz="7200" b="1" dirty="0" smtClean="0"/>
              <a:t>Opšti uticaj mešanja ne sme dovesti do gašenja, prakično</a:t>
            </a:r>
            <a:r>
              <a:rPr lang="sr-Latn-CS" sz="7200" dirty="0"/>
              <a:t> zaštićenog prava. </a:t>
            </a:r>
          </a:p>
          <a:p>
            <a:pPr marL="623888" lvl="1" indent="0" eaLnBrk="1" fontAlgn="auto" hangingPunct="1">
              <a:spcAft>
                <a:spcPts val="0"/>
              </a:spcAft>
              <a:buNone/>
              <a:defRPr/>
            </a:pPr>
            <a:endParaRPr lang="sr-Latn-CS" sz="3800" baseline="30000" dirty="0" smtClean="0">
              <a:latin typeface="+mj-lt"/>
            </a:endParaRPr>
          </a:p>
          <a:p>
            <a:pPr lvl="1" eaLnBrk="1" fontAlgn="auto" hangingPunct="1">
              <a:spcAft>
                <a:spcPts val="0"/>
              </a:spcAft>
              <a:defRPr/>
            </a:pPr>
            <a:endParaRPr lang="sr-Latn-CS" dirty="0" smtClean="0">
              <a:latin typeface="+mj-lt"/>
            </a:endParaRPr>
          </a:p>
          <a:p>
            <a:pPr marL="0" indent="0" eaLnBrk="1" fontAlgn="auto" hangingPunct="1">
              <a:spcAft>
                <a:spcPts val="0"/>
              </a:spcAft>
              <a:buNone/>
              <a:defRPr/>
            </a:pPr>
            <a:endParaRPr lang="sr-Latn-CS" dirty="0" smtClean="0">
              <a:latin typeface="+mj-lt"/>
            </a:endParaRP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sr-Latn-CS" sz="3000" b="1" dirty="0"/>
              <a:t>Uslovi i ograničenja prema Evropskoj konvenciji o ljudskim pravima</a:t>
            </a:r>
            <a:endParaRPr lang="sr-Latn-CS"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135</a:t>
            </a:fld>
            <a:endParaRPr lang="sr-Latn-CS"/>
          </a:p>
        </p:txBody>
      </p:sp>
    </p:spTree>
    <p:extLst>
      <p:ext uri="{BB962C8B-B14F-4D97-AF65-F5344CB8AC3E}">
        <p14:creationId xmlns:p14="http://schemas.microsoft.com/office/powerpoint/2010/main" val="403852327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333829" y="1309914"/>
            <a:ext cx="8563428" cy="5257800"/>
          </a:xfrm>
        </p:spPr>
        <p:txBody>
          <a:bodyPr rtlCol="0">
            <a:noAutofit/>
          </a:bodyPr>
          <a:lstStyle/>
          <a:p>
            <a:pPr marL="261938" lvl="0" indent="-261938" eaLnBrk="1" fontAlgn="auto" hangingPunct="1">
              <a:spcAft>
                <a:spcPts val="0"/>
              </a:spcAft>
              <a:defRPr/>
            </a:pPr>
            <a:r>
              <a:rPr lang="sr-Latn-CS" sz="2000" b="1" dirty="0">
                <a:solidFill>
                  <a:prstClr val="black"/>
                </a:solidFill>
              </a:rPr>
              <a:t>Srazmernost cilju koji se želi (koji se demonstrira) </a:t>
            </a:r>
            <a:r>
              <a:rPr lang="sr-Latn-CS" sz="2000" dirty="0" smtClean="0">
                <a:solidFill>
                  <a:prstClr val="black"/>
                </a:solidFill>
              </a:rPr>
              <a:t>(nastavak):</a:t>
            </a:r>
            <a:endParaRPr lang="sr-Latn-CS" sz="2000" dirty="0">
              <a:solidFill>
                <a:prstClr val="black"/>
              </a:solidFill>
            </a:endParaRPr>
          </a:p>
          <a:p>
            <a:pPr marL="363538" lvl="1" indent="0" eaLnBrk="1" fontAlgn="auto" hangingPunct="1">
              <a:spcAft>
                <a:spcPts val="0"/>
              </a:spcAft>
              <a:buNone/>
              <a:defRPr/>
            </a:pPr>
            <a:r>
              <a:rPr lang="sr-Latn-CS" sz="2000" b="1" dirty="0" smtClean="0">
                <a:latin typeface="+mj-lt"/>
              </a:rPr>
              <a:t>2. Moraju se sprovesti adekvatna i delotvorna</a:t>
            </a:r>
            <a:r>
              <a:rPr lang="sr-Latn-CS" sz="2000" b="1" baseline="30000" dirty="0" smtClean="0">
                <a:latin typeface="+mj-lt"/>
              </a:rPr>
              <a:t>[26]</a:t>
            </a:r>
            <a:r>
              <a:rPr lang="sr-Latn-CS" sz="2000" b="1" dirty="0" smtClean="0">
                <a:latin typeface="+mj-lt"/>
              </a:rPr>
              <a:t> ograničenja: </a:t>
            </a:r>
          </a:p>
          <a:p>
            <a:pPr marL="711200" lvl="2" indent="-174625" eaLnBrk="1" fontAlgn="auto" hangingPunct="1">
              <a:spcBef>
                <a:spcPts val="100"/>
              </a:spcBef>
              <a:spcAft>
                <a:spcPts val="0"/>
              </a:spcAft>
              <a:buFont typeface="Arial" panose="020B0604020202020204" pitchFamily="34" charset="0"/>
              <a:buChar char="•"/>
              <a:defRPr/>
            </a:pPr>
            <a:r>
              <a:rPr lang="sr-Latn-CS" sz="2000" b="1" dirty="0" smtClean="0">
                <a:latin typeface="+mj-lt"/>
              </a:rPr>
              <a:t>Ograničenja su mere koje "čine mogućim"</a:t>
            </a:r>
            <a:r>
              <a:rPr lang="sr-Latn-CS" sz="2000" b="1" baseline="30000" dirty="0" smtClean="0">
                <a:latin typeface="+mj-lt"/>
              </a:rPr>
              <a:t>[27]</a:t>
            </a:r>
            <a:r>
              <a:rPr lang="sr-Latn-CS" sz="2000" b="1" dirty="0" smtClean="0">
                <a:latin typeface="+mj-lt"/>
              </a:rPr>
              <a:t> poštovanje prava koje je u pitanju</a:t>
            </a:r>
            <a:r>
              <a:rPr lang="sr-Latn-CS" sz="2000" dirty="0" smtClean="0"/>
              <a:t> </a:t>
            </a:r>
            <a:r>
              <a:rPr lang="sr-Latn-CS" sz="2000" baseline="30000" dirty="0"/>
              <a:t>[25§55]</a:t>
            </a:r>
            <a:r>
              <a:rPr lang="sr-Latn-CS" sz="2000" dirty="0" smtClean="0">
                <a:latin typeface="+mj-lt"/>
              </a:rPr>
              <a:t>,  a takođe čine mogućim i poštovanje srazmernosti -  kao i svih zahteva za ograničavanje slobode, kako bi se izbegla proizvoljnost</a:t>
            </a:r>
            <a:r>
              <a:rPr lang="sr-Latn-CS" sz="2000" dirty="0" smtClean="0"/>
              <a:t> </a:t>
            </a:r>
            <a:r>
              <a:rPr lang="sr-Latn-CS" sz="2000" baseline="30000" dirty="0"/>
              <a:t>[27]</a:t>
            </a:r>
            <a:r>
              <a:rPr lang="sr-Latn-CS" sz="2000" dirty="0" smtClean="0">
                <a:latin typeface="+mj-lt"/>
              </a:rPr>
              <a:t>. </a:t>
            </a:r>
          </a:p>
          <a:p>
            <a:pPr marL="711200" lvl="2" indent="-174625" eaLnBrk="1" fontAlgn="auto" hangingPunct="1">
              <a:spcAft>
                <a:spcPts val="0"/>
              </a:spcAft>
              <a:buFont typeface="Arial" panose="020B0604020202020204" pitchFamily="34" charset="0"/>
              <a:buChar char="•"/>
              <a:defRPr/>
            </a:pPr>
            <a:r>
              <a:rPr lang="sr-Latn-CS" sz="2000" b="1" dirty="0" smtClean="0">
                <a:latin typeface="+mj-lt"/>
              </a:rPr>
              <a:t>One se takođe mogu koristiti kako bi se obezbedila ekvivalentna zaštita u kojoj testovi nužnosti ili srazmernosti predstavljaju slabosti</a:t>
            </a:r>
            <a:r>
              <a:rPr lang="sr-Latn-CS" sz="2000" dirty="0" smtClean="0">
                <a:latin typeface="+mj-lt"/>
              </a:rPr>
              <a:t>, gde su garancije koje su predviđene opštim zakonom neupotrebljive u određenim okolnostima</a:t>
            </a:r>
            <a:r>
              <a:rPr lang="sr-Latn-CS" sz="2000" dirty="0" smtClean="0"/>
              <a:t> </a:t>
            </a:r>
            <a:r>
              <a:rPr lang="sr-Latn-CS" sz="2000" baseline="30000" dirty="0"/>
              <a:t>[26§55]</a:t>
            </a:r>
            <a:r>
              <a:rPr lang="sr-Latn-CS" sz="2000" dirty="0" smtClean="0"/>
              <a:t>. Na primer, zakon bi mogao da zabrani obradu "osetljivih" podataka, ako to apsolutno nije neophodno u svrhu određene istrage</a:t>
            </a:r>
            <a:r>
              <a:rPr lang="sr-Latn-CS" sz="2000" baseline="30000" dirty="0" smtClean="0"/>
              <a:t>[28]</a:t>
            </a:r>
            <a:r>
              <a:rPr lang="sr-Latn-CS" sz="2000" dirty="0" smtClean="0"/>
              <a:t>, ali je to skoro nemoguće da se poštuje tamo gde se javni podaci automatski prikupljaju na društvenim mrežama. </a:t>
            </a:r>
          </a:p>
          <a:p>
            <a:pPr marL="711200" lvl="2" indent="-174625" eaLnBrk="1" fontAlgn="auto" hangingPunct="1">
              <a:spcAft>
                <a:spcPts val="0"/>
              </a:spcAft>
              <a:buFont typeface="Arial" panose="020B0604020202020204" pitchFamily="34" charset="0"/>
              <a:buChar char="•"/>
              <a:defRPr/>
            </a:pPr>
            <a:r>
              <a:rPr lang="sr-Latn-CS" sz="2000" b="1" dirty="0" smtClean="0">
                <a:latin typeface="+mj-lt"/>
              </a:rPr>
              <a:t>Ograničenja se sastoje uglavnom od dve vrste mera</a:t>
            </a:r>
            <a:r>
              <a:rPr lang="sr-Latn-CS" sz="2000" dirty="0" smtClean="0">
                <a:latin typeface="+mj-lt"/>
              </a:rPr>
              <a:t>: (1) Postavljanje granica zakona i jasna pomena ovih granica u zakonu (suštinski smisao) i (2) mere sprovođenja i kontrole koje osiguravaju da se ove granice </a:t>
            </a:r>
            <a:r>
              <a:rPr lang="sr-Latn-CS" sz="2000" dirty="0" smtClean="0">
                <a:latin typeface="+mj-lt"/>
              </a:rPr>
              <a:t>poštuju (a uopšteno </a:t>
            </a:r>
            <a:r>
              <a:rPr lang="sr-Latn-CS" sz="2000" dirty="0" smtClean="0">
                <a:latin typeface="+mj-lt"/>
              </a:rPr>
              <a:t>i drugi </a:t>
            </a:r>
            <a:r>
              <a:rPr lang="sr-Latn-CS" sz="2000" dirty="0" smtClean="0">
                <a:latin typeface="+mj-lt"/>
              </a:rPr>
              <a:t>zahtevi </a:t>
            </a:r>
            <a:r>
              <a:rPr lang="sr-Latn-CS" sz="2000" dirty="0" smtClean="0">
                <a:latin typeface="+mj-lt"/>
              </a:rPr>
              <a:t>za zaštitu prava</a:t>
            </a:r>
            <a:r>
              <a:rPr lang="sr-Latn-CS" sz="2000" dirty="0" smtClean="0">
                <a:latin typeface="+mj-lt"/>
              </a:rPr>
              <a:t>).</a:t>
            </a:r>
            <a:endParaRPr lang="sr-Latn-CS" sz="2000" dirty="0">
              <a:latin typeface="+mj-lt"/>
            </a:endParaRPr>
          </a:p>
        </p:txBody>
      </p:sp>
      <p:sp>
        <p:nvSpPr>
          <p:cNvPr id="5" name="Rectangle 2"/>
          <p:cNvSpPr>
            <a:spLocks noGrp="1" noChangeArrowheads="1"/>
          </p:cNvSpPr>
          <p:nvPr>
            <p:ph type="title"/>
          </p:nvPr>
        </p:nvSpPr>
        <p:spPr>
          <a:xfrm>
            <a:off x="457200" y="274638"/>
            <a:ext cx="8229600" cy="1035276"/>
          </a:xfrm>
        </p:spPr>
        <p:txBody>
          <a:bodyPr/>
          <a:lstStyle/>
          <a:p>
            <a:pPr eaLnBrk="1" hangingPunct="1"/>
            <a:r>
              <a:rPr lang="sr-Latn-CS" sz="2800" b="1" dirty="0"/>
              <a:t>Uslovi i ograničenja prema Evropskoj konvenciji o ljudskim pravima</a:t>
            </a:r>
            <a:endParaRPr lang="sr-Latn-CS"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136</a:t>
            </a:fld>
            <a:endParaRPr lang="sr-Latn-CS"/>
          </a:p>
        </p:txBody>
      </p:sp>
    </p:spTree>
    <p:extLst>
      <p:ext uri="{BB962C8B-B14F-4D97-AF65-F5344CB8AC3E}">
        <p14:creationId xmlns:p14="http://schemas.microsoft.com/office/powerpoint/2010/main" val="361155191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213141"/>
            <a:ext cx="8556171" cy="4974772"/>
          </a:xfrm>
        </p:spPr>
        <p:txBody>
          <a:bodyPr rtlCol="0">
            <a:normAutofit fontScale="25000" lnSpcReduction="20000"/>
          </a:bodyPr>
          <a:lstStyle/>
          <a:p>
            <a:pPr marL="174625" lvl="2" indent="0" eaLnBrk="1" fontAlgn="auto" hangingPunct="1">
              <a:spcAft>
                <a:spcPts val="0"/>
              </a:spcAft>
              <a:buNone/>
              <a:defRPr/>
            </a:pPr>
            <a:r>
              <a:rPr lang="sr-Latn-CS" sz="8000" b="1" dirty="0" smtClean="0">
                <a:latin typeface="+mj-lt"/>
              </a:rPr>
              <a:t>2. Moraju se sprovesti adekvatna i delotvorna</a:t>
            </a:r>
            <a:r>
              <a:rPr lang="sr-Latn-CS" sz="8000" b="1" baseline="30000" dirty="0" smtClean="0">
                <a:latin typeface="+mj-lt"/>
              </a:rPr>
              <a:t>[26]</a:t>
            </a:r>
            <a:r>
              <a:rPr lang="sr-Latn-CS" sz="8000" b="1" dirty="0" smtClean="0">
                <a:latin typeface="+mj-lt"/>
              </a:rPr>
              <a:t> ograničenja </a:t>
            </a:r>
            <a:r>
              <a:rPr lang="sr-Latn-CS" sz="8000" dirty="0" smtClean="0">
                <a:latin typeface="+mj-lt"/>
              </a:rPr>
              <a:t>(nastavak) </a:t>
            </a:r>
          </a:p>
          <a:p>
            <a:pPr marL="449263" lvl="3" indent="0" eaLnBrk="1" fontAlgn="auto" hangingPunct="1">
              <a:spcAft>
                <a:spcPts val="0"/>
              </a:spcAft>
              <a:buNone/>
              <a:defRPr/>
            </a:pPr>
            <a:r>
              <a:rPr lang="sr-Latn-CS" sz="8000" b="1" dirty="0" smtClean="0"/>
              <a:t>(1) Granice mešanja moraju biti predviđene i detaljno precizirane u zakonskim odredbama </a:t>
            </a:r>
            <a:r>
              <a:rPr lang="sr-Latn-CS" sz="8000" baseline="30000" dirty="0" smtClean="0"/>
              <a:t>[26] [29]</a:t>
            </a:r>
            <a:r>
              <a:rPr lang="sr-Latn-CS" sz="8000" dirty="0" smtClean="0"/>
              <a:t>. Ove granice uključuju:</a:t>
            </a:r>
          </a:p>
          <a:p>
            <a:pPr marL="711200" lvl="3" indent="-174625" eaLnBrk="1" fontAlgn="auto" hangingPunct="1">
              <a:spcAft>
                <a:spcPts val="0"/>
              </a:spcAft>
              <a:buFont typeface="Arial" panose="020B0604020202020204" pitchFamily="34" charset="0"/>
              <a:buChar char="•"/>
              <a:defRPr/>
            </a:pPr>
            <a:r>
              <a:rPr lang="sr-Latn-CS" sz="8000" b="1" dirty="0" smtClean="0"/>
              <a:t>Slučajeve</a:t>
            </a:r>
            <a:r>
              <a:rPr lang="sr-Latn-CS" dirty="0" smtClean="0"/>
              <a:t> </a:t>
            </a:r>
            <a:r>
              <a:rPr lang="sr-Latn-CS" sz="8000" dirty="0"/>
              <a:t>u kojima se ovakva mera može odvijati.</a:t>
            </a:r>
            <a:r>
              <a:rPr lang="sr-Latn-CS" sz="8000" b="1" baseline="30000" dirty="0" smtClean="0"/>
              <a:t>[26]</a:t>
            </a:r>
            <a:endParaRPr lang="sr-Latn-CS" sz="8000" dirty="0" smtClean="0"/>
          </a:p>
          <a:p>
            <a:pPr marL="711200" lvl="3" indent="-174625" eaLnBrk="1" fontAlgn="auto" hangingPunct="1">
              <a:spcAft>
                <a:spcPts val="0"/>
              </a:spcAft>
              <a:buFont typeface="Arial" panose="020B0604020202020204" pitchFamily="34" charset="0"/>
              <a:buChar char="•"/>
              <a:defRPr/>
            </a:pPr>
            <a:r>
              <a:rPr lang="sr-Latn-CS" sz="8000" b="1" dirty="0" smtClean="0"/>
              <a:t>Osnove</a:t>
            </a:r>
            <a:r>
              <a:rPr lang="sr-Latn-CS" sz="8000" dirty="0" smtClean="0"/>
              <a:t> </a:t>
            </a:r>
            <a:r>
              <a:rPr lang="sr-Latn-CS" sz="8000" dirty="0" smtClean="0"/>
              <a:t>potrebne za izdavanje naredbe za takve mere (ovlašćenje ili postupak).</a:t>
            </a:r>
            <a:r>
              <a:rPr lang="sr-Latn-CS" sz="8000" b="1" baseline="30000" dirty="0" smtClean="0"/>
              <a:t>[26]</a:t>
            </a:r>
            <a:endParaRPr lang="sr-Latn-CS" sz="8000" dirty="0" smtClean="0"/>
          </a:p>
          <a:p>
            <a:pPr marL="711200" lvl="3" indent="-174625" eaLnBrk="1" fontAlgn="auto" hangingPunct="1">
              <a:spcAft>
                <a:spcPts val="0"/>
              </a:spcAft>
              <a:buFont typeface="Arial" panose="020B0604020202020204" pitchFamily="34" charset="0"/>
              <a:buChar char="•"/>
              <a:defRPr/>
            </a:pPr>
            <a:r>
              <a:rPr lang="sr-Latn-CS" sz="8000" b="1" dirty="0" smtClean="0"/>
              <a:t>Trajanje</a:t>
            </a:r>
            <a:r>
              <a:rPr lang="sr-Latn-CS" sz="8000" dirty="0" smtClean="0"/>
              <a:t> takve mere</a:t>
            </a:r>
            <a:r>
              <a:rPr lang="sr-Latn-CS" sz="8000" baseline="30000" dirty="0" smtClean="0"/>
              <a:t>[26]</a:t>
            </a:r>
            <a:r>
              <a:rPr lang="sr-Latn-CS" sz="8000" dirty="0" smtClean="0"/>
              <a:t> : nrp.</a:t>
            </a:r>
            <a:r>
              <a:rPr lang="sr-Latn-CS" dirty="0" smtClean="0"/>
              <a:t> vremenski rokovi u vezi sa hitnim čuvanjem računarskih podataka (član 16. Budimpeštanske Konvencije).</a:t>
            </a:r>
          </a:p>
          <a:p>
            <a:pPr marL="711200" lvl="3" indent="-174625" eaLnBrk="1" fontAlgn="auto" hangingPunct="1">
              <a:spcAft>
                <a:spcPts val="0"/>
              </a:spcAft>
              <a:buFont typeface="Arial" panose="020B0604020202020204" pitchFamily="34" charset="0"/>
              <a:buChar char="•"/>
              <a:defRPr/>
            </a:pPr>
            <a:r>
              <a:rPr lang="sr-Latn-CS" sz="8000" b="1" dirty="0" smtClean="0"/>
              <a:t>Obim ovlašćenja LEA</a:t>
            </a:r>
            <a:r>
              <a:rPr lang="sr-Latn-CS" sz="8000" baseline="30000" dirty="0" smtClean="0"/>
              <a:t>[26] </a:t>
            </a:r>
            <a:r>
              <a:rPr lang="sr-Latn-CS" sz="8000" b="1" dirty="0" smtClean="0"/>
              <a:t>i način izvođenja</a:t>
            </a:r>
            <a:r>
              <a:rPr lang="sr-Latn-CS" sz="8000" baseline="30000" dirty="0" smtClean="0"/>
              <a:t>[30]</a:t>
            </a:r>
            <a:r>
              <a:rPr lang="sr-Latn-CS" sz="8000" dirty="0" smtClean="0"/>
              <a:t>: nrp. član 18. (priroda i obim potrebnih podataka navedenih u izdatim naredbama) i 21 (presretanje komunikacija u vezi sa nizom ozbiljnih prekršaja) Budimpeštanske Konvencije; ovlašćenje nezavisnog organa</a:t>
            </a:r>
            <a:r>
              <a:rPr lang="sr-Latn-CS" sz="8000" baseline="30000" dirty="0" smtClean="0"/>
              <a:t>[29] </a:t>
            </a:r>
            <a:r>
              <a:rPr lang="sr-Latn-CS" sz="8000" dirty="0" smtClean="0"/>
              <a:t>, </a:t>
            </a:r>
            <a:r>
              <a:rPr lang="sr-Latn-CS" sz="8000" dirty="0" smtClean="0"/>
              <a:t>u načelu </a:t>
            </a:r>
            <a:r>
              <a:rPr lang="sr-Latn-CS" sz="8000" dirty="0" smtClean="0"/>
              <a:t>pravosuđe u slučaju intruzivne mere (najbolje garancije nezavisnosti, nepristrasnosti, postupka</a:t>
            </a:r>
            <a:r>
              <a:rPr lang="sr-Latn-CS" sz="8000" baseline="30000" dirty="0" smtClean="0"/>
              <a:t>[26§55]</a:t>
            </a:r>
            <a:r>
              <a:rPr lang="sr-Latn-CS" sz="8000" dirty="0" smtClean="0"/>
              <a:t>).</a:t>
            </a:r>
          </a:p>
          <a:p>
            <a:pPr marL="711200" lvl="3" indent="-174625" eaLnBrk="1" fontAlgn="auto" hangingPunct="1">
              <a:spcAft>
                <a:spcPts val="0"/>
              </a:spcAft>
              <a:buFont typeface="Arial" panose="020B0604020202020204" pitchFamily="34" charset="0"/>
              <a:buChar char="•"/>
              <a:defRPr/>
            </a:pPr>
            <a:r>
              <a:rPr lang="sr-Latn-CS" sz="8000" b="1" dirty="0"/>
              <a:t>Mere koji ublažuju uticaje</a:t>
            </a:r>
            <a:r>
              <a:rPr lang="sr-Latn-CS" sz="8000" dirty="0" smtClean="0"/>
              <a:t> (npr. pretraživanje dokaza iz drugih izvora koji će </a:t>
            </a:r>
            <a:r>
              <a:rPr lang="sr-Latn-CS" sz="8000" dirty="0" smtClean="0"/>
              <a:t>takođe </a:t>
            </a:r>
            <a:r>
              <a:rPr lang="sr-Latn-CS" sz="8000" dirty="0" smtClean="0"/>
              <a:t>utemeljiti odluku). </a:t>
            </a:r>
            <a:r>
              <a:rPr lang="sr-Latn-CS" sz="8000" b="1" dirty="0" smtClean="0"/>
              <a:t>Potrebno je prvo razmotriti uticaj na javne interese</a:t>
            </a:r>
            <a:r>
              <a:rPr lang="sr-Latn-CS" sz="8000" dirty="0" smtClean="0"/>
              <a:t> (kao što su javna bezbednost, javno zdravlje, interese žrtava i poštovanje privatnog života), zatim uticaj na prava drugih strana, u meri u kojoj su njihova ublažavanja kompatibilna </a:t>
            </a:r>
            <a:r>
              <a:rPr lang="sr-Latn-CS" sz="8000" baseline="30000" dirty="0" smtClean="0"/>
              <a:t>[1] </a:t>
            </a:r>
            <a:r>
              <a:rPr lang="sr-Latn-CS" sz="8000" dirty="0" smtClean="0"/>
              <a:t>.</a:t>
            </a:r>
            <a:endParaRPr lang="sr-Latn-CS" sz="8000" baseline="30000" dirty="0"/>
          </a:p>
          <a:p>
            <a:pPr marL="711200" lvl="3" indent="-174625" eaLnBrk="1" fontAlgn="auto" hangingPunct="1">
              <a:spcAft>
                <a:spcPts val="0"/>
              </a:spcAft>
              <a:buFont typeface="Arial" panose="020B0604020202020204" pitchFamily="34" charset="0"/>
              <a:buChar char="•"/>
              <a:defRPr/>
            </a:pPr>
            <a:r>
              <a:rPr lang="sr-Latn-CS" sz="8000" dirty="0" smtClean="0"/>
              <a:t>Ograničenja koje se preporučuju u Preporcci (87) 15 Odbora minstra Saveta Evrope treba uzeti u obzir gde se obrađuju lični podaci.</a:t>
            </a:r>
            <a:r>
              <a:rPr lang="sr-Latn-CS" sz="8000" baseline="30000" dirty="0"/>
              <a:t> [28] </a:t>
            </a:r>
            <a:endParaRPr lang="sr-Latn-CS" sz="8000" dirty="0" smtClean="0"/>
          </a:p>
          <a:p>
            <a:pPr marL="0" indent="0" eaLnBrk="1" fontAlgn="auto" hangingPunct="1">
              <a:spcAft>
                <a:spcPts val="0"/>
              </a:spcAft>
              <a:buNone/>
              <a:defRPr/>
            </a:pPr>
            <a:endParaRPr lang="sr-Latn-CS" sz="6200" dirty="0" smtClean="0">
              <a:latin typeface="+mj-lt"/>
            </a:endParaRPr>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sr-Latn-CS" sz="2400" b="1" dirty="0"/>
              <a:t>Uslovi i ograničenja prema Evropskoj konvenciji o ljudskim pravima</a:t>
            </a:r>
            <a:endParaRPr lang="sr-Latn-CS"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137</a:t>
            </a:fld>
            <a:endParaRPr lang="sr-Latn-CS" dirty="0"/>
          </a:p>
        </p:txBody>
      </p:sp>
    </p:spTree>
    <p:extLst>
      <p:ext uri="{BB962C8B-B14F-4D97-AF65-F5344CB8AC3E}">
        <p14:creationId xmlns:p14="http://schemas.microsoft.com/office/powerpoint/2010/main" val="211225781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69571"/>
            <a:ext cx="8483600" cy="5257800"/>
          </a:xfrm>
        </p:spPr>
        <p:txBody>
          <a:bodyPr rtlCol="0">
            <a:normAutofit fontScale="32500" lnSpcReduction="20000"/>
          </a:bodyPr>
          <a:lstStyle/>
          <a:p>
            <a:pPr marL="87313" lvl="2" indent="0" eaLnBrk="1" fontAlgn="auto" hangingPunct="1">
              <a:spcAft>
                <a:spcPts val="0"/>
              </a:spcAft>
              <a:buNone/>
              <a:defRPr/>
            </a:pPr>
            <a:r>
              <a:rPr lang="sr-Latn-CS" sz="6500" b="1" dirty="0" smtClean="0">
                <a:latin typeface="+mj-lt"/>
              </a:rPr>
              <a:t>2. Moraju se sprovesti adekvatna i delotvorna</a:t>
            </a:r>
            <a:r>
              <a:rPr lang="sr-Latn-CS" sz="6500" b="1" baseline="30000" dirty="0" smtClean="0">
                <a:latin typeface="+mj-lt"/>
              </a:rPr>
              <a:t>[26]</a:t>
            </a:r>
            <a:r>
              <a:rPr lang="sr-Latn-CS" sz="6500" b="1" dirty="0" smtClean="0">
                <a:latin typeface="+mj-lt"/>
              </a:rPr>
              <a:t> ograničenja </a:t>
            </a:r>
            <a:r>
              <a:rPr lang="sr-Latn-CS" sz="6500" dirty="0" smtClean="0">
                <a:latin typeface="+mj-lt"/>
              </a:rPr>
              <a:t>(nastavak) </a:t>
            </a:r>
          </a:p>
          <a:p>
            <a:pPr marL="449263" lvl="3" indent="0" eaLnBrk="1" fontAlgn="auto" hangingPunct="1">
              <a:spcAft>
                <a:spcPts val="0"/>
              </a:spcAft>
              <a:buNone/>
              <a:defRPr/>
            </a:pPr>
            <a:r>
              <a:rPr lang="sr-Latn-CS" sz="6500" b="1" dirty="0" smtClean="0"/>
              <a:t>(2) Izvršne i kontrolne mere koje osiguravaju da se poštuju granice (i generalno zahteve legitimnog cilja, neophodnosti i srazmernosti)</a:t>
            </a:r>
            <a:r>
              <a:rPr lang="sr-Latn-CS" dirty="0" smtClean="0"/>
              <a:t>:</a:t>
            </a:r>
            <a:r>
              <a:rPr lang="sr-Latn-CS" sz="6500" b="1" dirty="0" smtClean="0"/>
              <a:t> </a:t>
            </a:r>
          </a:p>
          <a:p>
            <a:pPr marL="623888" lvl="3" indent="-176213" eaLnBrk="1" fontAlgn="auto" hangingPunct="1">
              <a:spcAft>
                <a:spcPts val="0"/>
              </a:spcAft>
              <a:buFont typeface="Arial" panose="020B0604020202020204" pitchFamily="34" charset="0"/>
              <a:buChar char="•"/>
              <a:defRPr/>
            </a:pPr>
            <a:r>
              <a:rPr lang="sr-Latn-CS" sz="6500" dirty="0" smtClean="0"/>
              <a:t>Tehnički: evidencija o pristupu ili operacijama</a:t>
            </a:r>
            <a:r>
              <a:rPr lang="sr-Latn-CS" sz="6500" baseline="30000" dirty="0" smtClean="0"/>
              <a:t>[31, 32] </a:t>
            </a:r>
            <a:r>
              <a:rPr lang="sr-Latn-CS" sz="6500" dirty="0" smtClean="0"/>
              <a:t>; automatsko brisanje podataka nakon određenog vremenskog perioda</a:t>
            </a:r>
            <a:r>
              <a:rPr lang="sr-Latn-CS" sz="6500" baseline="30000" dirty="0" smtClean="0"/>
              <a:t>[26]</a:t>
            </a:r>
            <a:r>
              <a:rPr lang="sr-Latn-CS" sz="6500" dirty="0" smtClean="0"/>
              <a:t>.</a:t>
            </a:r>
          </a:p>
          <a:p>
            <a:pPr marL="623888" lvl="3" indent="-176213" eaLnBrk="1" fontAlgn="auto" hangingPunct="1">
              <a:spcAft>
                <a:spcPts val="0"/>
              </a:spcAft>
              <a:buFont typeface="Arial" panose="020B0604020202020204" pitchFamily="34" charset="0"/>
              <a:buChar char="•"/>
              <a:defRPr/>
            </a:pPr>
            <a:r>
              <a:rPr lang="sr-Latn-CS" sz="6500" dirty="0" smtClean="0"/>
              <a:t>Organizaciono: to može da uključi</a:t>
            </a:r>
          </a:p>
          <a:p>
            <a:pPr marL="1074738" lvl="4" indent="-261938" eaLnBrk="1" fontAlgn="auto" hangingPunct="1">
              <a:spcAft>
                <a:spcPts val="0"/>
              </a:spcAft>
              <a:buFont typeface="Courier New" panose="02070309020205020404" pitchFamily="49" charset="0"/>
              <a:buChar char="o"/>
              <a:defRPr/>
            </a:pPr>
            <a:r>
              <a:rPr lang="sr-Latn-CS" sz="6600" dirty="0"/>
              <a:t>uspostavljanje konkretnih organizacijskih i dodelu odgovarajućih ljudskih / tehničkih resursa kako bi se uspostavila i sprovodila takva ograničenja; na primer, postupci brisanja treba da budu podešeni za podatke koji nisu više korisni ili nisu vezani za predmet</a:t>
            </a:r>
            <a:r>
              <a:rPr lang="sr-Latn-CS" sz="6600" baseline="30000" dirty="0" smtClean="0"/>
              <a:t>[31) </a:t>
            </a:r>
            <a:r>
              <a:rPr lang="sr-Latn-CS" sz="6600" dirty="0"/>
              <a:t>; </a:t>
            </a:r>
          </a:p>
          <a:p>
            <a:pPr marL="1074738" lvl="4" indent="-261938" eaLnBrk="1" fontAlgn="auto" hangingPunct="1">
              <a:spcAft>
                <a:spcPts val="0"/>
              </a:spcAft>
              <a:buFont typeface="Courier New" panose="02070309020205020404" pitchFamily="49" charset="0"/>
              <a:buChar char="o"/>
              <a:defRPr/>
            </a:pPr>
            <a:r>
              <a:rPr lang="sr-Latn-CS" sz="6600" dirty="0" smtClean="0"/>
              <a:t>Nadzor nezavisnog organa</a:t>
            </a:r>
            <a:r>
              <a:rPr lang="sr-Latn-CS" sz="6500" baseline="30000" dirty="0" smtClean="0"/>
              <a:t>[29] </a:t>
            </a:r>
            <a:r>
              <a:rPr lang="sr-Latn-CS" sz="6500" dirty="0" smtClean="0"/>
              <a:t>(iz pravosuđa u slučaju nametljive mere - barem u krajnjoj liniji</a:t>
            </a:r>
            <a:r>
              <a:rPr lang="sr-Latn-CS" sz="6500" baseline="30000" dirty="0" smtClean="0"/>
              <a:t>[26§55]</a:t>
            </a:r>
            <a:r>
              <a:rPr lang="sr-Latn-CS" sz="6500" dirty="0" smtClean="0"/>
              <a:t>); </a:t>
            </a:r>
          </a:p>
          <a:p>
            <a:pPr marL="1074738" lvl="4" indent="-261938" eaLnBrk="1" fontAlgn="auto" hangingPunct="1">
              <a:spcAft>
                <a:spcPts val="0"/>
              </a:spcAft>
              <a:buFont typeface="Courier New" panose="02070309020205020404" pitchFamily="49" charset="0"/>
              <a:buChar char="o"/>
              <a:defRPr/>
            </a:pPr>
            <a:r>
              <a:rPr lang="sr-Latn-CS" sz="6500" dirty="0" smtClean="0"/>
              <a:t>Prava koja su data zainteresovanim fizičkim licima (pristup i verifikacija</a:t>
            </a:r>
            <a:r>
              <a:rPr lang="sr-Latn-CS" sz="6500" baseline="30000" dirty="0" smtClean="0"/>
              <a:t>[29,33] </a:t>
            </a:r>
            <a:r>
              <a:rPr lang="sr-Latn-CS" sz="6500" dirty="0" smtClean="0"/>
              <a:t>; postupci koji se prate</a:t>
            </a:r>
            <a:r>
              <a:rPr lang="sr-Latn-CS" sz="6500" baseline="30000" dirty="0" smtClean="0"/>
              <a:t>[34] [26§55] </a:t>
            </a:r>
            <a:r>
              <a:rPr lang="sr-Latn-CS" sz="6500" dirty="0" smtClean="0"/>
              <a:t>, uključujući i pravo na žalbu kada je uskraćeno pravo na pristup </a:t>
            </a:r>
            <a:r>
              <a:rPr lang="sr-Latn-CS" sz="6500" baseline="30000" dirty="0" smtClean="0"/>
              <a:t>[34] [26§56] </a:t>
            </a:r>
            <a:r>
              <a:rPr lang="sr-Latn-CS" sz="6500" dirty="0" smtClean="0"/>
              <a:t>…).</a:t>
            </a:r>
          </a:p>
          <a:p>
            <a:pPr marL="623888" lvl="3" indent="-176213" eaLnBrk="1" fontAlgn="auto" hangingPunct="1">
              <a:spcAft>
                <a:spcPts val="0"/>
              </a:spcAft>
              <a:buFont typeface="Arial" panose="020B0604020202020204" pitchFamily="34" charset="0"/>
              <a:buChar char="•"/>
              <a:defRPr/>
            </a:pPr>
            <a:r>
              <a:rPr lang="sr-Latn-CS" sz="6500" dirty="0" smtClean="0"/>
              <a:t>Finansijski: namensko obezbeđivanje finansijskih sredstava.</a:t>
            </a:r>
          </a:p>
          <a:p>
            <a:pPr marL="447675" lvl="3" indent="0" eaLnBrk="1" fontAlgn="auto" hangingPunct="1">
              <a:spcAft>
                <a:spcPts val="0"/>
              </a:spcAft>
              <a:buNone/>
              <a:defRPr/>
            </a:pPr>
            <a:endParaRPr lang="sr-Latn-CS" sz="6500" dirty="0" smtClean="0"/>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sr-Latn-CS" sz="2800" b="1" dirty="0"/>
              <a:t>Uslovi i ograničenja prema Evropskoj konvenciji o ljudskim pravima</a:t>
            </a:r>
            <a:endParaRPr lang="sr-Latn-CS"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138</a:t>
            </a:fld>
            <a:endParaRPr lang="sr-Latn-CS"/>
          </a:p>
        </p:txBody>
      </p:sp>
    </p:spTree>
    <p:extLst>
      <p:ext uri="{BB962C8B-B14F-4D97-AF65-F5344CB8AC3E}">
        <p14:creationId xmlns:p14="http://schemas.microsoft.com/office/powerpoint/2010/main" val="329552116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sr-Latn-CS" sz="5400" b="1">
                <a:latin typeface="Calibri" pitchFamily="34" charset="0"/>
              </a:rPr>
              <a:t>Pitanja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139</a:t>
            </a:fld>
            <a:endParaRPr lang="sr-Latn-CS"/>
          </a:p>
        </p:txBody>
      </p:sp>
    </p:spTree>
    <p:extLst>
      <p:ext uri="{BB962C8B-B14F-4D97-AF65-F5344CB8AC3E}">
        <p14:creationId xmlns:p14="http://schemas.microsoft.com/office/powerpoint/2010/main" val="3825974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92500" lnSpcReduction="20000"/>
          </a:bodyPr>
          <a:lstStyle/>
          <a:p>
            <a:pPr marL="514350" indent="-514350" algn="just" eaLnBrk="1" fontAlgn="auto" hangingPunct="1">
              <a:spcAft>
                <a:spcPts val="0"/>
              </a:spcAft>
              <a:buFont typeface="+mj-lt"/>
              <a:buAutoNum type="arabicPeriod" startAt="2"/>
              <a:defRPr/>
            </a:pPr>
            <a:r>
              <a:rPr lang="sr-Latn-CS" dirty="0" smtClean="0"/>
              <a:t>Kada Strana ugovornica primeni mere iz stava 1. ovog člana tako što naredi nekom licu da zaštiti određene sačuvane računarske podatke koje to lice poseduje ili kontroliše, Strana ugovornica treba da usvoji zakonodavne i druge mere neophodne da se to lice obaveže da štiti i sačuva celovitost tih računarskih podataka za neophodan vremenski period, a najviše do 90 dana, kako bi se nadležnim organima omogućilo da zahtevaju njihovo razotkrivanje. Strana ugovornica može da propiše da navedena naredba može da se ponavlja.</a:t>
            </a:r>
            <a:endParaRPr lang="sr-Latn-C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a:t>
            </a:fld>
            <a:endParaRPr lang="sr-Latn-CS" dirty="0"/>
          </a:p>
        </p:txBody>
      </p:sp>
    </p:spTree>
    <p:extLst>
      <p:ext uri="{BB962C8B-B14F-4D97-AF65-F5344CB8AC3E}">
        <p14:creationId xmlns:p14="http://schemas.microsoft.com/office/powerpoint/2010/main" val="40338861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r>
              <a:rPr lang="sr-Latn-CS" sz="3600" b="1" dirty="0" smtClean="0"/>
              <a:t>Treći deo</a:t>
            </a:r>
            <a:r>
              <a:t/>
            </a:r>
            <a:br/>
            <a:r>
              <a:rPr lang="sr-Latn-CS" sz="3600" b="1" dirty="0" smtClean="0"/>
              <a:t>Rekapitulacija</a:t>
            </a:r>
            <a:endParaRPr lang="sr-Latn-CS" sz="3600" dirty="0" smtClean="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140</a:t>
            </a:fld>
            <a:endParaRPr lang="sr-Latn-CS"/>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9349"/>
            <a:ext cx="8512175" cy="4746813"/>
          </a:xfrm>
        </p:spPr>
        <p:txBody>
          <a:bodyPr>
            <a:normAutofit/>
          </a:bodyPr>
          <a:lstStyle/>
          <a:p>
            <a:pPr eaLnBrk="1" hangingPunct="1">
              <a:lnSpc>
                <a:spcPct val="90000"/>
              </a:lnSpc>
              <a:buFont typeface="Arial" charset="0"/>
              <a:buNone/>
            </a:pPr>
            <a:endParaRPr lang="sr-Latn-CS" sz="2400" dirty="0" smtClean="0"/>
          </a:p>
          <a:p>
            <a:pPr eaLnBrk="1" hangingPunct="1">
              <a:lnSpc>
                <a:spcPct val="90000"/>
              </a:lnSpc>
              <a:buFont typeface="Arial" charset="0"/>
              <a:buNone/>
            </a:pPr>
            <a:r>
              <a:rPr lang="sr-Latn-CS" sz="2800" dirty="0" smtClean="0"/>
              <a:t>Do kraja lekcije delegati će moći da:</a:t>
            </a:r>
          </a:p>
          <a:p>
            <a:pPr eaLnBrk="1" hangingPunct="1">
              <a:lnSpc>
                <a:spcPct val="80000"/>
              </a:lnSpc>
              <a:spcBef>
                <a:spcPts val="1200"/>
              </a:spcBef>
            </a:pPr>
            <a:r>
              <a:rPr lang="sr-Latn-CS" sz="2800" dirty="0" smtClean="0"/>
              <a:t>Objasne </a:t>
            </a:r>
            <a:r>
              <a:rPr lang="sr-Latn-CS" sz="2800" dirty="0"/>
              <a:t>proceduralne odredbe Konvencije iz Budimpešte </a:t>
            </a:r>
          </a:p>
          <a:p>
            <a:pPr eaLnBrk="1" hangingPunct="1">
              <a:lnSpc>
                <a:spcPct val="80000"/>
              </a:lnSpc>
              <a:spcBef>
                <a:spcPts val="1200"/>
              </a:spcBef>
            </a:pPr>
            <a:r>
              <a:rPr lang="sr-Latn-CS" sz="2800" dirty="0" smtClean="0"/>
              <a:t>Objasne </a:t>
            </a:r>
            <a:r>
              <a:rPr lang="sr-Latn-CS" sz="2800" dirty="0"/>
              <a:t>značaj uslova i ograničenja i </a:t>
            </a:r>
            <a:r>
              <a:rPr lang="sr-Latn-CS" sz="2800" dirty="0" smtClean="0"/>
              <a:t>imaju </a:t>
            </a:r>
            <a:r>
              <a:rPr lang="sr-Latn-CS" sz="2800" dirty="0"/>
              <a:t>predstavu o načinu na koji oni mogu da se odrede</a:t>
            </a:r>
          </a:p>
          <a:p>
            <a:pPr eaLnBrk="1" hangingPunct="1">
              <a:lnSpc>
                <a:spcPct val="90000"/>
              </a:lnSpc>
              <a:buFont typeface="Wingdings" pitchFamily="2" charset="2"/>
              <a:buChar char="²"/>
            </a:pPr>
            <a:endParaRPr lang="sr-Latn-CS" sz="2600" dirty="0" smtClean="0"/>
          </a:p>
        </p:txBody>
      </p:sp>
      <p:sp>
        <p:nvSpPr>
          <p:cNvPr id="146434" name="Title 1"/>
          <p:cNvSpPr>
            <a:spLocks noGrp="1"/>
          </p:cNvSpPr>
          <p:nvPr>
            <p:ph type="title"/>
          </p:nvPr>
        </p:nvSpPr>
        <p:spPr>
          <a:xfrm>
            <a:off x="457200" y="274638"/>
            <a:ext cx="8229600" cy="773112"/>
          </a:xfrm>
        </p:spPr>
        <p:txBody>
          <a:bodyPr/>
          <a:lstStyle/>
          <a:p>
            <a:pPr eaLnBrk="1" hangingPunct="1"/>
            <a:r>
              <a:rPr lang="sr-Latn-CS" b="1" smtClean="0"/>
              <a:t>Rekapitulacija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141</a:t>
            </a:fld>
            <a:endParaRPr lang="sr-Latn-CS"/>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sr-Latn-CS" sz="5400" b="1">
                <a:latin typeface="Calibri" pitchFamily="34" charset="0"/>
              </a:rPr>
              <a:t>Pitanja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142</a:t>
            </a:fld>
            <a:endParaRPr lang="sr-Latn-C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sr-Latn-CS" dirty="0" smtClean="0"/>
              <a:t>Svaka Strana ugovornica treba da usvoji zakonodavne i druge mere, neophodne da bi obavezala lice koje čuva ili drugo lice koje štiti računarske podatke, da zadrži u tajnosti pokretanje tih postupaka u trajanju predviđenim domaćim pravom.</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15</a:t>
            </a:fld>
            <a:endParaRPr lang="sr-Latn-CS" dirty="0"/>
          </a:p>
        </p:txBody>
      </p:sp>
    </p:spTree>
    <p:extLst>
      <p:ext uri="{BB962C8B-B14F-4D97-AF65-F5344CB8AC3E}">
        <p14:creationId xmlns:p14="http://schemas.microsoft.com/office/powerpoint/2010/main" val="2434041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4"/>
              <a:defRPr/>
            </a:pPr>
            <a:r>
              <a:rPr lang="sr-Latn-CS" dirty="0" smtClean="0"/>
              <a:t>Na ovlašćenja i postupke navedene u ovom članu primenjuju se odredbe članova 14. i 15.</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16</a:t>
            </a:fld>
            <a:endParaRPr lang="sr-Latn-CS" dirty="0"/>
          </a:p>
        </p:txBody>
      </p:sp>
    </p:spTree>
    <p:extLst>
      <p:ext uri="{BB962C8B-B14F-4D97-AF65-F5344CB8AC3E}">
        <p14:creationId xmlns:p14="http://schemas.microsoft.com/office/powerpoint/2010/main" val="2675782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sr-Latn-CS" dirty="0" smtClean="0"/>
              <a:t>Svaka Strana ugovornica treba da usvoji zakonodavne i druge mere, neophodne da bi svoje nadležne organe ovlastila da mogu da </a:t>
            </a:r>
            <a:r>
              <a:rPr lang="sr-Latn-CS" sz="3600" b="1" dirty="0" smtClean="0">
                <a:solidFill>
                  <a:srgbClr val="FF0000"/>
                </a:solidFill>
              </a:rPr>
              <a:t>narede ili na sličan način postignu</a:t>
            </a:r>
            <a:r>
              <a:rPr lang="sr-Latn-CS" dirty="0" smtClean="0"/>
              <a:t> hitnu zaštitu </a:t>
            </a:r>
            <a:r>
              <a:rPr lang="sr-Latn-CS" sz="3000" dirty="0" smtClean="0"/>
              <a:t>određenih računarskih podataka, uključujući tu i podatke o saobraćaju</a:t>
            </a:r>
            <a:r>
              <a:rPr lang="sr-Latn-CS" dirty="0" smtClean="0"/>
              <a:t> koji su sačuvani preko računarskog sistema, a posebno u slučaju kada ima osnova da se veruje da su računarski podaci naročito podložni gubitku ili izmeni.</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17</a:t>
            </a:fld>
            <a:endParaRPr lang="sr-Latn-CS" dirty="0">
              <a:solidFill>
                <a:schemeClr val="tx1"/>
              </a:solidFill>
            </a:endParaRPr>
          </a:p>
        </p:txBody>
      </p:sp>
    </p:spTree>
    <p:extLst>
      <p:ext uri="{BB962C8B-B14F-4D97-AF65-F5344CB8AC3E}">
        <p14:creationId xmlns:p14="http://schemas.microsoft.com/office/powerpoint/2010/main" val="697344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Dobiti naredbom ili na sličan način</a:t>
            </a:r>
            <a:endParaRPr lang="sr-Latn-CS" sz="3600" b="1" dirty="0"/>
          </a:p>
        </p:txBody>
      </p:sp>
      <p:sp>
        <p:nvSpPr>
          <p:cNvPr id="3" name="Content Placeholder 2"/>
          <p:cNvSpPr>
            <a:spLocks noGrp="1"/>
          </p:cNvSpPr>
          <p:nvPr>
            <p:ph idx="1"/>
          </p:nvPr>
        </p:nvSpPr>
        <p:spPr/>
        <p:txBody>
          <a:bodyPr/>
          <a:lstStyle/>
          <a:p>
            <a:r>
              <a:rPr lang="sr-Latn-CS" dirty="0" smtClean="0"/>
              <a:t>Može se izvršiti kroz:</a:t>
            </a:r>
          </a:p>
          <a:p>
            <a:pPr lvl="1"/>
            <a:r>
              <a:rPr lang="sr-Latn-CS" dirty="0" smtClean="0"/>
              <a:t>Sudsku naredbu;</a:t>
            </a:r>
          </a:p>
          <a:p>
            <a:pPr lvl="1"/>
            <a:r>
              <a:rPr lang="sr-Latn-CS" dirty="0" smtClean="0"/>
              <a:t>Administrativnu naredbu;</a:t>
            </a:r>
          </a:p>
          <a:p>
            <a:pPr lvl="1"/>
            <a:r>
              <a:rPr lang="sr-Latn-CS" dirty="0" smtClean="0"/>
              <a:t>Direktivu;</a:t>
            </a:r>
          </a:p>
          <a:p>
            <a:pPr lvl="1"/>
            <a:r>
              <a:rPr lang="sr-Latn-CS" dirty="0" smtClean="0"/>
              <a:t>Pretragu i zaplenu; ili</a:t>
            </a:r>
          </a:p>
          <a:p>
            <a:pPr lvl="1"/>
            <a:r>
              <a:rPr lang="sr-Latn-CS" dirty="0" smtClean="0"/>
              <a:t>IZDAVANJE NAREDBE</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18</a:t>
            </a:fld>
            <a:endParaRPr lang="sr-Latn-CS" dirty="0">
              <a:solidFill>
                <a:schemeClr val="tx1"/>
              </a:solidFill>
            </a:endParaRPr>
          </a:p>
        </p:txBody>
      </p:sp>
    </p:spTree>
    <p:extLst>
      <p:ext uri="{BB962C8B-B14F-4D97-AF65-F5344CB8AC3E}">
        <p14:creationId xmlns:p14="http://schemas.microsoft.com/office/powerpoint/2010/main" val="2507034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sr-Latn-CS" dirty="0" smtClean="0"/>
              <a:t>Svaka Strana ugovornica treba da usvoji zakonodavne i druge mere, neophodne da bi svoje nadležne organe ovlastila da mogu da </a:t>
            </a:r>
            <a:r>
              <a:rPr lang="sr-Latn-CS" sz="3000" dirty="0" smtClean="0"/>
              <a:t>narede ili na sličan način postignu</a:t>
            </a:r>
            <a:r>
              <a:rPr lang="sr-Latn-CS" dirty="0" smtClean="0"/>
              <a:t> </a:t>
            </a:r>
            <a:r>
              <a:rPr lang="sr-Latn-CS" sz="3000" dirty="0" smtClean="0"/>
              <a:t> </a:t>
            </a:r>
            <a:r>
              <a:rPr lang="sr-Latn-CS" sz="3600" b="1" dirty="0" smtClean="0">
                <a:solidFill>
                  <a:srgbClr val="FF0000"/>
                </a:solidFill>
              </a:rPr>
              <a:t>hitnu zaštitu</a:t>
            </a:r>
            <a:r>
              <a:rPr lang="sr-Latn-CS" dirty="0" smtClean="0"/>
              <a:t>  određenih računarskih podataka, uključujući tu i podatke o saobraćaju koji su sačuvani preko računarskog sistema, a posebno u slučaju kada ima osnova da se veruje da su računarski podaci naročito podložni gubitku ili izmeni.</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19</a:t>
            </a:fld>
            <a:endParaRPr lang="sr-Latn-CS" dirty="0">
              <a:solidFill>
                <a:schemeClr val="tx1"/>
              </a:solidFill>
            </a:endParaRPr>
          </a:p>
        </p:txBody>
      </p:sp>
    </p:spTree>
    <p:extLst>
      <p:ext uri="{BB962C8B-B14F-4D97-AF65-F5344CB8AC3E}">
        <p14:creationId xmlns:p14="http://schemas.microsoft.com/office/powerpoint/2010/main" val="1965085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eaLnBrk="1" hangingPunct="1"/>
            <a:r>
              <a:rPr lang="sr-Latn-CS" b="1" dirty="0" smtClean="0"/>
              <a:t>Dnevni red</a:t>
            </a:r>
          </a:p>
        </p:txBody>
      </p:sp>
      <p:sp>
        <p:nvSpPr>
          <p:cNvPr id="3" name="Content Placeholder 2"/>
          <p:cNvSpPr>
            <a:spLocks noGrp="1"/>
          </p:cNvSpPr>
          <p:nvPr>
            <p:ph idx="1"/>
          </p:nvPr>
        </p:nvSpPr>
        <p:spPr>
          <a:xfrm>
            <a:off x="457200" y="1135063"/>
            <a:ext cx="8513763" cy="5494337"/>
          </a:xfrm>
        </p:spPr>
        <p:txBody>
          <a:bodyPr>
            <a:normAutofit/>
          </a:bodyPr>
          <a:lstStyle/>
          <a:p>
            <a:pPr eaLnBrk="1" hangingPunct="1">
              <a:lnSpc>
                <a:spcPct val="90000"/>
              </a:lnSpc>
            </a:pPr>
            <a:endParaRPr lang="sr-Latn-CS" sz="2800" dirty="0" smtClean="0"/>
          </a:p>
          <a:p>
            <a:pPr eaLnBrk="1" hangingPunct="1">
              <a:lnSpc>
                <a:spcPct val="90000"/>
              </a:lnSpc>
            </a:pPr>
            <a:r>
              <a:rPr lang="sr-Latn-CS" sz="2800" dirty="0" smtClean="0"/>
              <a:t>Prvi deo - Procesne odredbe Budapeštanske Konvencije</a:t>
            </a:r>
          </a:p>
          <a:p>
            <a:pPr marL="0" indent="0" eaLnBrk="1" hangingPunct="1">
              <a:lnSpc>
                <a:spcPct val="90000"/>
              </a:lnSpc>
              <a:buNone/>
            </a:pPr>
            <a:endParaRPr lang="sr-Latn-CS" sz="2800" dirty="0" smtClean="0"/>
          </a:p>
          <a:p>
            <a:pPr eaLnBrk="1" hangingPunct="1">
              <a:lnSpc>
                <a:spcPct val="90000"/>
              </a:lnSpc>
            </a:pPr>
            <a:r>
              <a:rPr lang="sr-Latn-CS" sz="2800" dirty="0" smtClean="0"/>
              <a:t>Drugi deo - Uslovi i ograničenja</a:t>
            </a:r>
          </a:p>
          <a:p>
            <a:pPr marL="0" indent="0" eaLnBrk="1" hangingPunct="1">
              <a:lnSpc>
                <a:spcPct val="90000"/>
              </a:lnSpc>
              <a:buNone/>
            </a:pPr>
            <a:endParaRPr lang="sr-Latn-CS" sz="2800" dirty="0" smtClean="0"/>
          </a:p>
          <a:p>
            <a:pPr eaLnBrk="1" hangingPunct="1">
              <a:lnSpc>
                <a:spcPct val="90000"/>
              </a:lnSpc>
            </a:pPr>
            <a:r>
              <a:rPr lang="sr-Latn-CS" sz="2800" dirty="0" smtClean="0"/>
              <a:t>Peti deo - Rekapitulacija</a:t>
            </a:r>
          </a:p>
          <a:p>
            <a:pPr lvl="2" eaLnBrk="1" hangingPunct="1">
              <a:lnSpc>
                <a:spcPct val="90000"/>
              </a:lnSpc>
            </a:pPr>
            <a:endParaRPr lang="sr-Latn-CS" sz="2000" dirty="0" smtClean="0"/>
          </a:p>
          <a:p>
            <a:pPr lvl="2" eaLnBrk="1" hangingPunct="1">
              <a:lnSpc>
                <a:spcPct val="90000"/>
              </a:lnSpc>
            </a:pPr>
            <a:endParaRPr lang="sr-Latn-CS" sz="2000" dirty="0" smtClean="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sr-Latn-C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Hitna zaštita</a:t>
            </a:r>
            <a:endParaRPr lang="sr-Latn-CS" sz="3600" b="1" dirty="0"/>
          </a:p>
        </p:txBody>
      </p:sp>
      <p:sp>
        <p:nvSpPr>
          <p:cNvPr id="3" name="Content Placeholder 2"/>
          <p:cNvSpPr>
            <a:spLocks noGrp="1"/>
          </p:cNvSpPr>
          <p:nvPr>
            <p:ph idx="1"/>
          </p:nvPr>
        </p:nvSpPr>
        <p:spPr>
          <a:xfrm>
            <a:off x="457200" y="1730826"/>
            <a:ext cx="8229600" cy="4525963"/>
          </a:xfrm>
        </p:spPr>
        <p:txBody>
          <a:bodyPr/>
          <a:lstStyle/>
          <a:p>
            <a:pPr algn="just">
              <a:spcBef>
                <a:spcPts val="600"/>
              </a:spcBef>
              <a:spcAft>
                <a:spcPts val="1200"/>
              </a:spcAft>
            </a:pPr>
            <a:r>
              <a:rPr lang="sr-Latn-CS" sz="2800" dirty="0"/>
              <a:t>Strane mogu utvrditi način zaštite</a:t>
            </a:r>
          </a:p>
          <a:p>
            <a:pPr algn="just">
              <a:spcBef>
                <a:spcPts val="600"/>
              </a:spcBef>
              <a:spcAft>
                <a:spcPts val="1200"/>
              </a:spcAft>
            </a:pPr>
            <a:r>
              <a:rPr lang="sr-Latn-CS" sz="2800" dirty="0" smtClean="0"/>
              <a:t>Ovlašćenje omogućava zaštitu postojećih uskladištenih podataka od bilo čega što bi uzrokovalo promenu ili pogoršanje njihovog trenutnog kvaliteta ili stanja</a:t>
            </a:r>
          </a:p>
          <a:p>
            <a:pPr algn="just">
              <a:spcBef>
                <a:spcPts val="600"/>
              </a:spcBef>
              <a:spcAft>
                <a:spcPts val="1200"/>
              </a:spcAft>
            </a:pPr>
            <a:r>
              <a:rPr lang="sr-Latn-CS" sz="2800" dirty="0" smtClean="0"/>
              <a:t>Ne zahteva nužno:</a:t>
            </a:r>
          </a:p>
          <a:p>
            <a:pPr lvl="1" algn="just">
              <a:spcBef>
                <a:spcPts val="600"/>
              </a:spcBef>
              <a:spcAft>
                <a:spcPts val="1200"/>
              </a:spcAft>
            </a:pPr>
            <a:r>
              <a:rPr lang="sr-Latn-CS" sz="2400" dirty="0" smtClean="0"/>
              <a:t>držanje zaštićenih podataka nedostupnim </a:t>
            </a:r>
          </a:p>
          <a:p>
            <a:pPr lvl="1" algn="just">
              <a:spcBef>
                <a:spcPts val="600"/>
              </a:spcBef>
              <a:spcAft>
                <a:spcPts val="1200"/>
              </a:spcAft>
            </a:pPr>
            <a:r>
              <a:rPr lang="sr-Latn-CS" sz="2400" dirty="0"/>
              <a:t>s</a:t>
            </a:r>
            <a:r>
              <a:rPr lang="sr-Latn-CS" sz="2400" dirty="0" smtClean="0"/>
              <a:t>prečavanje </a:t>
            </a:r>
            <a:r>
              <a:rPr lang="sr-Latn-CS" sz="2400" dirty="0" smtClean="0"/>
              <a:t>korišćenja kopije podataka legitimnim korisnicima</a:t>
            </a:r>
          </a:p>
          <a:p>
            <a:pPr marL="457200" lvl="1" indent="0" algn="just">
              <a:spcBef>
                <a:spcPts val="600"/>
              </a:spcBef>
              <a:spcAft>
                <a:spcPts val="1200"/>
              </a:spcAft>
              <a:buNone/>
            </a:pPr>
            <a:endParaRPr lang="sr-Latn-CS" sz="2400"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20</a:t>
            </a:fld>
            <a:endParaRPr lang="sr-Latn-CS" dirty="0">
              <a:solidFill>
                <a:schemeClr val="tx1"/>
              </a:solidFill>
            </a:endParaRPr>
          </a:p>
        </p:txBody>
      </p:sp>
    </p:spTree>
    <p:extLst>
      <p:ext uri="{BB962C8B-B14F-4D97-AF65-F5344CB8AC3E}">
        <p14:creationId xmlns:p14="http://schemas.microsoft.com/office/powerpoint/2010/main" val="97754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sr-Latn-CS" dirty="0" smtClean="0"/>
              <a:t>Svaka Strana ugovornica treba da usvoji zakonodavne i druge mere, neophodne da bi svoje nadležne organe ovlastila da mogu da narede ili na sličan način postignu hitnu zaštitu </a:t>
            </a:r>
            <a:r>
              <a:rPr lang="sr-Latn-CS" sz="3600" b="1" dirty="0" smtClean="0">
                <a:solidFill>
                  <a:srgbClr val="FF0000"/>
                </a:solidFill>
              </a:rPr>
              <a:t>određenih računarskih podataka, uključujući tu i podatke o saobraćaju</a:t>
            </a:r>
            <a:r>
              <a:rPr lang="sr-Latn-CS" dirty="0" smtClean="0"/>
              <a:t> koji su sačuvani preko računarskog sistema, a posebno u slučaju kada ima osnova da se veruje da su računarski podaci naročito podložni gubitku ili izmeni.</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21</a:t>
            </a:fld>
            <a:endParaRPr lang="sr-Latn-CS" dirty="0">
              <a:solidFill>
                <a:schemeClr val="tx1"/>
              </a:solidFill>
            </a:endParaRPr>
          </a:p>
        </p:txBody>
      </p:sp>
    </p:spTree>
    <p:extLst>
      <p:ext uri="{BB962C8B-B14F-4D97-AF65-F5344CB8AC3E}">
        <p14:creationId xmlns:p14="http://schemas.microsoft.com/office/powerpoint/2010/main" val="2307506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Određeni računarski podaci</a:t>
            </a:r>
            <a:endParaRPr lang="sr-Latn-CS" sz="3600" b="1" dirty="0"/>
          </a:p>
        </p:txBody>
      </p:sp>
      <p:sp>
        <p:nvSpPr>
          <p:cNvPr id="3" name="Content Placeholder 2"/>
          <p:cNvSpPr>
            <a:spLocks noGrp="1"/>
          </p:cNvSpPr>
          <p:nvPr>
            <p:ph idx="1"/>
          </p:nvPr>
        </p:nvSpPr>
        <p:spPr/>
        <p:txBody>
          <a:bodyPr/>
          <a:lstStyle/>
          <a:p>
            <a:pPr algn="just">
              <a:spcBef>
                <a:spcPts val="600"/>
              </a:spcBef>
              <a:spcAft>
                <a:spcPts val="1200"/>
              </a:spcAft>
            </a:pPr>
            <a:r>
              <a:rPr lang="sr-Latn-CS" dirty="0" smtClean="0"/>
              <a:t>Bilo kakva vrsta uskladištenih računskih podataka uključujući:</a:t>
            </a:r>
          </a:p>
          <a:p>
            <a:pPr lvl="1" algn="just">
              <a:spcBef>
                <a:spcPts val="600"/>
              </a:spcBef>
              <a:spcAft>
                <a:spcPts val="1200"/>
              </a:spcAft>
            </a:pPr>
            <a:r>
              <a:rPr lang="sr-Latn-CS" dirty="0" smtClean="0"/>
              <a:t>Poslovne, zdravstvene, lične ili druge evidencije</a:t>
            </a:r>
          </a:p>
          <a:p>
            <a:pPr lvl="1" algn="just">
              <a:spcBef>
                <a:spcPts val="600"/>
              </a:spcBef>
              <a:spcAft>
                <a:spcPts val="1200"/>
              </a:spcAft>
            </a:pPr>
            <a:r>
              <a:rPr lang="sr-Latn-CS" dirty="0" smtClean="0"/>
              <a:t>Podaci o saobraćaju</a:t>
            </a:r>
          </a:p>
          <a:p>
            <a:pPr algn="just">
              <a:spcBef>
                <a:spcPts val="600"/>
              </a:spcBef>
              <a:spcAft>
                <a:spcPts val="1200"/>
              </a:spcAft>
            </a:pPr>
            <a:r>
              <a:rPr lang="sr-Latn-CS" dirty="0" smtClean="0"/>
              <a:t>Mere se mogu primeniti na istrage u određenom slučaju</a:t>
            </a:r>
            <a:endParaRPr lang="sr-Latn-CS" dirty="0"/>
          </a:p>
          <a:p>
            <a:pPr algn="just">
              <a:spcBef>
                <a:spcPts val="600"/>
              </a:spcBef>
              <a:spcAft>
                <a:spcPts val="1200"/>
              </a:spcAft>
            </a:pPr>
            <a:r>
              <a:rPr lang="sr-Latn-CS" dirty="0" smtClean="0"/>
              <a:t>Ne mogu se koristiti za naredbu očuvanja uopšteno, i ne u odnosu na specifično identifikovane podatke</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22</a:t>
            </a:fld>
            <a:endParaRPr lang="sr-Latn-CS" dirty="0">
              <a:solidFill>
                <a:schemeClr val="tx1"/>
              </a:solidFill>
            </a:endParaRPr>
          </a:p>
        </p:txBody>
      </p:sp>
    </p:spTree>
    <p:extLst>
      <p:ext uri="{BB962C8B-B14F-4D97-AF65-F5344CB8AC3E}">
        <p14:creationId xmlns:p14="http://schemas.microsoft.com/office/powerpoint/2010/main" val="400612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sr-Latn-CS" dirty="0" smtClean="0"/>
              <a:t>Svaka Strana ugovornica treba da usvoji zakonodavne i druge mere, neophodne da bi svoje nadležne organe ovlastila da mogu da </a:t>
            </a:r>
            <a:r>
              <a:rPr lang="sr-Latn-CS" sz="3000" dirty="0" smtClean="0"/>
              <a:t>narede ili na sličan način postignu</a:t>
            </a:r>
            <a:r>
              <a:rPr lang="sr-Latn-CS" dirty="0" smtClean="0"/>
              <a:t> hitnu zaštitu određenih računarskih podataka, uključujući tu i podatke o saobraćaju koji su </a:t>
            </a:r>
            <a:r>
              <a:rPr lang="sr-Latn-CS" sz="3600" b="1" dirty="0" smtClean="0">
                <a:solidFill>
                  <a:srgbClr val="FF0000"/>
                </a:solidFill>
              </a:rPr>
              <a:t>sačuvani preko računarskog sistema</a:t>
            </a:r>
            <a:r>
              <a:rPr lang="sr-Latn-CS" dirty="0" smtClean="0"/>
              <a:t>, a posebno u slučaju kada ima osnova da se veruje da su računarski podaci naročito podložni gubitku ili izmeni.</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23</a:t>
            </a:fld>
            <a:endParaRPr lang="sr-Latn-CS" dirty="0">
              <a:solidFill>
                <a:schemeClr val="tx1"/>
              </a:solidFill>
            </a:endParaRPr>
          </a:p>
        </p:txBody>
      </p:sp>
    </p:spTree>
    <p:extLst>
      <p:ext uri="{BB962C8B-B14F-4D97-AF65-F5344CB8AC3E}">
        <p14:creationId xmlns:p14="http://schemas.microsoft.com/office/powerpoint/2010/main" val="3789899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Sačuvane preko računarskog sistem</a:t>
            </a:r>
            <a:endParaRPr lang="sr-Latn-CS" sz="3600" b="1" dirty="0"/>
          </a:p>
        </p:txBody>
      </p:sp>
      <p:sp>
        <p:nvSpPr>
          <p:cNvPr id="3" name="Content Placeholder 2"/>
          <p:cNvSpPr>
            <a:spLocks noGrp="1"/>
          </p:cNvSpPr>
          <p:nvPr>
            <p:ph idx="1"/>
          </p:nvPr>
        </p:nvSpPr>
        <p:spPr>
          <a:xfrm>
            <a:off x="635000" y="1929259"/>
            <a:ext cx="8229600" cy="3687762"/>
          </a:xfrm>
        </p:spPr>
        <p:txBody>
          <a:bodyPr/>
          <a:lstStyle/>
          <a:p>
            <a:pPr algn="just"/>
            <a:r>
              <a:rPr lang="sr-Latn-CS" dirty="0" smtClean="0"/>
              <a:t>Nije opšta obaveza zadržavanja podataka</a:t>
            </a:r>
          </a:p>
          <a:p>
            <a:pPr algn="just"/>
            <a:endParaRPr lang="sr-Latn-CS" dirty="0" smtClean="0"/>
          </a:p>
          <a:p>
            <a:pPr algn="just"/>
            <a:r>
              <a:rPr lang="sr-Latn-CS" dirty="0" smtClean="0"/>
              <a:t>Podaci koje bi trebalo sačuvati moraju da:</a:t>
            </a:r>
          </a:p>
          <a:p>
            <a:pPr lvl="1" algn="just"/>
            <a:r>
              <a:rPr lang="sr-Latn-CS" sz="3200" dirty="0" smtClean="0"/>
              <a:t>već </a:t>
            </a:r>
            <a:r>
              <a:rPr lang="sr-Latn-CS" sz="3200" dirty="0" smtClean="0"/>
              <a:t>postoje</a:t>
            </a:r>
          </a:p>
          <a:p>
            <a:pPr lvl="1" algn="just"/>
            <a:r>
              <a:rPr lang="sr-Latn-CS" sz="3200" dirty="0" smtClean="0"/>
              <a:t>već </a:t>
            </a:r>
            <a:r>
              <a:rPr lang="sr-Latn-CS" sz="3200" dirty="0" smtClean="0"/>
              <a:t>su sakupljeni i skladišteni</a:t>
            </a:r>
          </a:p>
          <a:p>
            <a:pPr marL="0" indent="0" algn="just">
              <a:buNone/>
            </a:pPr>
            <a:endParaRPr lang="sr-Latn-CS" dirty="0" smtClean="0"/>
          </a:p>
          <a:p>
            <a:pPr algn="just"/>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24</a:t>
            </a:fld>
            <a:endParaRPr lang="sr-Latn-CS" dirty="0">
              <a:solidFill>
                <a:schemeClr val="tx1"/>
              </a:solidFill>
            </a:endParaRPr>
          </a:p>
        </p:txBody>
      </p:sp>
    </p:spTree>
    <p:extLst>
      <p:ext uri="{BB962C8B-B14F-4D97-AF65-F5344CB8AC3E}">
        <p14:creationId xmlns:p14="http://schemas.microsoft.com/office/powerpoint/2010/main" val="2219707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123906" name="Rectangle 3"/>
          <p:cNvSpPr>
            <a:spLocks noGrp="1" noChangeArrowheads="1"/>
          </p:cNvSpPr>
          <p:nvPr>
            <p:ph type="body" idx="1"/>
          </p:nvPr>
        </p:nvSpPr>
        <p:spPr>
          <a:xfrm>
            <a:off x="468313" y="1646238"/>
            <a:ext cx="7988300" cy="4457700"/>
          </a:xfrm>
        </p:spPr>
        <p:txBody>
          <a:bodyPr/>
          <a:lstStyle/>
          <a:p>
            <a:pPr algn="just" eaLnBrk="1" hangingPunct="1">
              <a:lnSpc>
                <a:spcPct val="90000"/>
              </a:lnSpc>
              <a:buFontTx/>
              <a:buNone/>
            </a:pPr>
            <a:r>
              <a:rPr lang="sr-Latn-CS" dirty="0" smtClean="0"/>
              <a:t>Svaka Strana ugovornica treba da usvoji zakonodavne i druge mere, neophodne da bi svoje nadležne organe ovlastila da mogu da </a:t>
            </a:r>
            <a:r>
              <a:rPr lang="sr-Latn-CS" sz="3000" dirty="0" smtClean="0"/>
              <a:t>narede ili na sličan način postignu</a:t>
            </a:r>
            <a:r>
              <a:rPr lang="sr-Latn-CS" dirty="0" smtClean="0"/>
              <a:t> hitnu zaštitu </a:t>
            </a:r>
            <a:r>
              <a:rPr lang="sr-Latn-CS" sz="3000" dirty="0" smtClean="0"/>
              <a:t>određenih računarskih podataka, uključujući tu i podatke o saobraćaju</a:t>
            </a:r>
            <a:r>
              <a:rPr lang="sr-Latn-CS" dirty="0" smtClean="0"/>
              <a:t> koji su sačuvani preko računarskog sistema, a posebno u slučaju kada ima  </a:t>
            </a:r>
            <a:r>
              <a:rPr lang="sr-Latn-CS" sz="3600" b="1" dirty="0" smtClean="0">
                <a:solidFill>
                  <a:srgbClr val="FF0000"/>
                </a:solidFill>
              </a:rPr>
              <a:t>osnova da se veruje da su računarski podaci naročito podložni gubitku ili izmeni</a:t>
            </a:r>
            <a:r>
              <a:rPr lang="sr-Latn-CS" dirty="0" smtClean="0"/>
              <a:t>.</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25</a:t>
            </a:fld>
            <a:endParaRPr lang="sr-Latn-CS" dirty="0">
              <a:solidFill>
                <a:schemeClr val="tx1"/>
              </a:solidFill>
            </a:endParaRPr>
          </a:p>
        </p:txBody>
      </p:sp>
    </p:spTree>
    <p:extLst>
      <p:ext uri="{BB962C8B-B14F-4D97-AF65-F5344CB8AC3E}">
        <p14:creationId xmlns:p14="http://schemas.microsoft.com/office/powerpoint/2010/main" val="574004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Podložni gubitku ili izmeni</a:t>
            </a:r>
            <a:endParaRPr lang="sr-Latn-CS" sz="3600" b="1" dirty="0"/>
          </a:p>
        </p:txBody>
      </p:sp>
      <p:sp>
        <p:nvSpPr>
          <p:cNvPr id="3" name="Content Placeholder 2"/>
          <p:cNvSpPr>
            <a:spLocks noGrp="1"/>
          </p:cNvSpPr>
          <p:nvPr>
            <p:ph idx="1"/>
          </p:nvPr>
        </p:nvSpPr>
        <p:spPr>
          <a:xfrm>
            <a:off x="635000" y="1755091"/>
            <a:ext cx="8229600" cy="4195762"/>
          </a:xfrm>
        </p:spPr>
        <p:txBody>
          <a:bodyPr/>
          <a:lstStyle/>
          <a:p>
            <a:pPr algn="just"/>
            <a:r>
              <a:rPr lang="sr-Latn-CS" dirty="0" smtClean="0"/>
              <a:t>Osnove da se veruje da su odgovarajući podaci naročito podložni gubitku ili izmeni</a:t>
            </a:r>
          </a:p>
          <a:p>
            <a:pPr algn="just"/>
            <a:endParaRPr lang="sr-Latn-CS" dirty="0"/>
          </a:p>
          <a:p>
            <a:pPr algn="just"/>
            <a:r>
              <a:rPr lang="sr-Latn-CS" dirty="0" smtClean="0"/>
              <a:t>Primeri:</a:t>
            </a:r>
          </a:p>
          <a:p>
            <a:pPr lvl="1" algn="just"/>
            <a:r>
              <a:rPr lang="sr-Latn-CS" dirty="0" smtClean="0"/>
              <a:t>Politika o brisanju podataka nakon XX dana</a:t>
            </a:r>
          </a:p>
          <a:p>
            <a:pPr lvl="1" algn="just"/>
            <a:r>
              <a:rPr lang="sr-Latn-CS" dirty="0" smtClean="0"/>
              <a:t>Podaci skladišteni na nesiguran način</a:t>
            </a:r>
          </a:p>
          <a:p>
            <a:pPr lvl="1" algn="just"/>
            <a:r>
              <a:rPr lang="sr-Latn-CS" dirty="0" smtClean="0"/>
              <a:t>Nepoverljivi čuvar podataka</a:t>
            </a:r>
          </a:p>
          <a:p>
            <a:pPr marL="0" indent="0" algn="just">
              <a:buNone/>
            </a:pPr>
            <a:endParaRPr lang="sr-Latn-CS" dirty="0" smtClean="0"/>
          </a:p>
        </p:txBody>
      </p:sp>
      <p:sp>
        <p:nvSpPr>
          <p:cNvPr id="4" name="Slide Number Placeholder 3"/>
          <p:cNvSpPr>
            <a:spLocks noGrp="1"/>
          </p:cNvSpPr>
          <p:nvPr>
            <p:ph type="sldNum" sz="quarter" idx="12"/>
          </p:nvPr>
        </p:nvSpPr>
        <p:spPr/>
        <p:txBody>
          <a:bodyPr/>
          <a:lstStyle/>
          <a:p>
            <a:pPr>
              <a:defRPr/>
            </a:pPr>
            <a:r>
              <a:rPr lang="sr-Latn-CS" dirty="0">
                <a:solidFill>
                  <a:schemeClr val="tx1"/>
                </a:solidFill>
              </a:rPr>
              <a:t>!</a:t>
            </a:r>
            <a:fld id="{A966BBF2-DA90-4DEB-8CEB-816DABC85824}" type="slidenum">
              <a:rPr lang="en-US" smtClean="0">
                <a:solidFill>
                  <a:schemeClr val="tx1"/>
                </a:solidFill>
              </a:rPr>
              <a:pPr>
                <a:defRPr/>
              </a:pPr>
              <a:t>26</a:t>
            </a:fld>
            <a:endParaRPr lang="sr-Latn-CS" dirty="0">
              <a:solidFill>
                <a:schemeClr val="tx1"/>
              </a:solidFill>
            </a:endParaRPr>
          </a:p>
        </p:txBody>
      </p:sp>
    </p:spTree>
    <p:extLst>
      <p:ext uri="{BB962C8B-B14F-4D97-AF65-F5344CB8AC3E}">
        <p14:creationId xmlns:p14="http://schemas.microsoft.com/office/powerpoint/2010/main" val="3012047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10000"/>
          </a:bodyPr>
          <a:lstStyle/>
          <a:p>
            <a:pPr marL="514350" indent="-514350" algn="just" eaLnBrk="1" fontAlgn="auto" hangingPunct="1">
              <a:spcAft>
                <a:spcPts val="0"/>
              </a:spcAft>
              <a:buFont typeface="+mj-lt"/>
              <a:buAutoNum type="arabicPeriod" startAt="2"/>
              <a:defRPr/>
            </a:pPr>
            <a:r>
              <a:rPr lang="sr-Latn-CS" dirty="0" smtClean="0"/>
              <a:t>Kada Strana ugovornica primeni mere iz stava 1. ovog člana tako što naredi nekom licu da zaštiti određene sačuvane računarske podatke koje to </a:t>
            </a:r>
            <a:r>
              <a:rPr lang="sr-Latn-CS" sz="3800" b="1" dirty="0" smtClean="0">
                <a:solidFill>
                  <a:srgbClr val="FF0000"/>
                </a:solidFill>
              </a:rPr>
              <a:t>lice poseduje ili kontroliše</a:t>
            </a:r>
            <a:r>
              <a:rPr lang="sr-Latn-CS" dirty="0" smtClean="0"/>
              <a:t>, Strana ugovornica treba da usvoji zakonodavne i druge mere neophodne da se to lice obaveže da štiti i sačuva celovitost tih računarskih podataka za neophodan vremenski period, a najviše do 90 dana, kako bi se nadležnim organima omogućilo da zahtevaju njihovo razotkrivanje. Strana ugovornica može da propiše da navedena naredba može da se ponavlja.</a:t>
            </a:r>
            <a:endParaRPr lang="sr-Latn-C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27</a:t>
            </a:fld>
            <a:endParaRPr lang="sr-Latn-CS"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Posedovanje ili kontrola</a:t>
            </a:r>
            <a:endParaRPr lang="sr-Latn-CS" sz="3600" b="1" dirty="0"/>
          </a:p>
        </p:txBody>
      </p:sp>
      <p:sp>
        <p:nvSpPr>
          <p:cNvPr id="3" name="Content Placeholder 2"/>
          <p:cNvSpPr>
            <a:spLocks noGrp="1"/>
          </p:cNvSpPr>
          <p:nvPr>
            <p:ph idx="1"/>
          </p:nvPr>
        </p:nvSpPr>
        <p:spPr>
          <a:xfrm>
            <a:off x="635000" y="1929259"/>
            <a:ext cx="8229600" cy="3992562"/>
          </a:xfrm>
        </p:spPr>
        <p:txBody>
          <a:bodyPr/>
          <a:lstStyle/>
          <a:p>
            <a:pPr algn="just">
              <a:spcBef>
                <a:spcPts val="600"/>
              </a:spcBef>
              <a:spcAft>
                <a:spcPts val="1200"/>
              </a:spcAft>
            </a:pPr>
            <a:r>
              <a:rPr lang="sr-Latn-CS" dirty="0" smtClean="0"/>
              <a:t>Fizičko posedovanje podataka koji su u pitanju; ILI</a:t>
            </a:r>
          </a:p>
          <a:p>
            <a:pPr algn="just">
              <a:spcBef>
                <a:spcPts val="600"/>
              </a:spcBef>
              <a:spcAft>
                <a:spcPts val="1200"/>
              </a:spcAft>
            </a:pPr>
            <a:r>
              <a:rPr lang="sr-Latn-CS" dirty="0" smtClean="0"/>
              <a:t>Slobodna kontrola nad podacima koji su u pitanju ("konstruktivno posedovanje")</a:t>
            </a:r>
          </a:p>
          <a:p>
            <a:pPr algn="just">
              <a:spcBef>
                <a:spcPts val="600"/>
              </a:spcBef>
              <a:spcAft>
                <a:spcPts val="1200"/>
              </a:spcAft>
            </a:pPr>
            <a:r>
              <a:rPr lang="sr-Latn-CS" dirty="0" smtClean="0"/>
              <a:t>Ne uključuje tehničku mogućnost pristupa daljinski skladištenim podacima koji nisu u okviru legitimne kontrole</a:t>
            </a:r>
          </a:p>
          <a:p>
            <a:pPr algn="just">
              <a:spcBef>
                <a:spcPts val="600"/>
              </a:spcBef>
              <a:spcAft>
                <a:spcPts val="1200"/>
              </a:spcAft>
            </a:pPr>
            <a:endParaRPr lang="sr-Latn-CS"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28</a:t>
            </a:fld>
            <a:endParaRPr lang="sr-Latn-CS" dirty="0">
              <a:solidFill>
                <a:schemeClr val="tx1"/>
              </a:solidFill>
            </a:endParaRPr>
          </a:p>
        </p:txBody>
      </p:sp>
    </p:spTree>
    <p:extLst>
      <p:ext uri="{BB962C8B-B14F-4D97-AF65-F5344CB8AC3E}">
        <p14:creationId xmlns:p14="http://schemas.microsoft.com/office/powerpoint/2010/main" val="206906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10000"/>
          </a:bodyPr>
          <a:lstStyle/>
          <a:p>
            <a:pPr marL="514350" indent="-514350" algn="just" eaLnBrk="1" fontAlgn="auto" hangingPunct="1">
              <a:spcAft>
                <a:spcPts val="0"/>
              </a:spcAft>
              <a:buFont typeface="+mj-lt"/>
              <a:buAutoNum type="arabicPeriod" startAt="2"/>
              <a:defRPr/>
            </a:pPr>
            <a:r>
              <a:rPr lang="sr-Latn-CS" dirty="0" smtClean="0"/>
              <a:t>Kada Strana ugovornica primeni mere iz stava 1. ovog člana tako što naredi nekom licu da zaštiti određene sačuvane računarske podatke koje to lice poseduje ili kontroliše, Strana ugovornica treba da usvoji zakonodavne i druge mere neophodne da se to lice obaveže da štiti i sačuva celovitost tih računarskih podataka </a:t>
            </a:r>
            <a:r>
              <a:rPr lang="sr-Latn-CS" sz="3800" b="1" dirty="0" smtClean="0">
                <a:solidFill>
                  <a:srgbClr val="FF0000"/>
                </a:solidFill>
              </a:rPr>
              <a:t>za neophodan vremenski period, a najviše do 90 dana</a:t>
            </a:r>
            <a:r>
              <a:rPr lang="sr-Latn-CS" dirty="0" smtClean="0"/>
              <a:t>, kako bi se nadležnim organima omogućilo da </a:t>
            </a:r>
            <a:r>
              <a:rPr lang="sr-Latn-CS" sz="3800" b="1" dirty="0" smtClean="0">
                <a:solidFill>
                  <a:srgbClr val="FF0000"/>
                </a:solidFill>
              </a:rPr>
              <a:t>zahtevaju njihovo razotkrivanje</a:t>
            </a:r>
            <a:r>
              <a:rPr lang="sr-Latn-CS" dirty="0" smtClean="0"/>
              <a:t>. Strana ugovornica može da propiše da navedena naredba </a:t>
            </a:r>
            <a:r>
              <a:rPr lang="sr-Latn-CS" sz="3800" b="1" dirty="0" smtClean="0">
                <a:solidFill>
                  <a:srgbClr val="FF0000"/>
                </a:solidFill>
              </a:rPr>
              <a:t>može da se ponavlja</a:t>
            </a:r>
            <a:r>
              <a:rPr lang="sr-Latn-CS" dirty="0" smtClean="0"/>
              <a:t>.</a:t>
            </a:r>
            <a:endParaRPr lang="sr-Latn-C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29</a:t>
            </a:fld>
            <a:endParaRPr lang="sr-Latn-CS" dirty="0">
              <a:solidFill>
                <a:schemeClr val="tx1"/>
              </a:solidFill>
            </a:endParaRPr>
          </a:p>
        </p:txBody>
      </p:sp>
    </p:spTree>
    <p:extLst>
      <p:ext uri="{BB962C8B-B14F-4D97-AF65-F5344CB8AC3E}">
        <p14:creationId xmlns:p14="http://schemas.microsoft.com/office/powerpoint/2010/main" val="3631033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eaLnBrk="1" hangingPunct="1"/>
            <a:r>
              <a:rPr lang="sr-Latn-CS" b="1" dirty="0" smtClean="0"/>
              <a:t>Ciljevi zasedanja</a:t>
            </a:r>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sr-Latn-CS" sz="2700" dirty="0" smtClean="0"/>
          </a:p>
          <a:p>
            <a:pPr eaLnBrk="1" hangingPunct="1">
              <a:lnSpc>
                <a:spcPct val="80000"/>
              </a:lnSpc>
              <a:buFont typeface="Arial" charset="0"/>
              <a:buNone/>
            </a:pPr>
            <a:r>
              <a:rPr lang="sr-Latn-CS" sz="2700" dirty="0" smtClean="0"/>
              <a:t>Do kraja lekcije delegati će moći da:</a:t>
            </a:r>
          </a:p>
          <a:p>
            <a:pPr eaLnBrk="1" hangingPunct="1">
              <a:lnSpc>
                <a:spcPct val="80000"/>
              </a:lnSpc>
            </a:pPr>
            <a:endParaRPr lang="sr-Latn-CS" sz="2700" dirty="0" smtClean="0"/>
          </a:p>
          <a:p>
            <a:pPr eaLnBrk="1" hangingPunct="1">
              <a:lnSpc>
                <a:spcPct val="80000"/>
              </a:lnSpc>
            </a:pPr>
            <a:r>
              <a:rPr lang="sr-Latn-CS" sz="2700" dirty="0" smtClean="0"/>
              <a:t>Objasne </a:t>
            </a:r>
            <a:r>
              <a:rPr lang="sr-Latn-CS" sz="2700" dirty="0" smtClean="0"/>
              <a:t>procesne odredbe Konvencije iz Budimpešte </a:t>
            </a:r>
          </a:p>
          <a:p>
            <a:pPr eaLnBrk="1" hangingPunct="1">
              <a:lnSpc>
                <a:spcPct val="80000"/>
              </a:lnSpc>
            </a:pPr>
            <a:r>
              <a:rPr lang="sr-Latn-CS" sz="2700" dirty="0" smtClean="0"/>
              <a:t>Objasne </a:t>
            </a:r>
            <a:r>
              <a:rPr lang="sr-Latn-CS" sz="2700" dirty="0" smtClean="0"/>
              <a:t>važnost uslova i zaštitnih mera i načina na koji se mogu utvrditi.</a:t>
            </a:r>
          </a:p>
          <a:p>
            <a:pPr eaLnBrk="1" hangingPunct="1">
              <a:lnSpc>
                <a:spcPct val="80000"/>
              </a:lnSpc>
            </a:pPr>
            <a:endParaRPr lang="sr-Latn-CS" sz="2700"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a:t>
            </a:fld>
            <a:endParaRPr lang="sr-Latn-C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Vremenski period</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spcBef>
                <a:spcPts val="600"/>
              </a:spcBef>
              <a:spcAft>
                <a:spcPts val="1200"/>
              </a:spcAft>
            </a:pPr>
            <a:r>
              <a:rPr lang="sr-Latn-CS" dirty="0" smtClean="0"/>
              <a:t>Očuvanje je privremeno ovlašćenje da omogući nadležnim organima da traže:</a:t>
            </a:r>
          </a:p>
          <a:p>
            <a:pPr lvl="1" algn="just">
              <a:spcBef>
                <a:spcPts val="600"/>
              </a:spcBef>
              <a:spcAft>
                <a:spcPts val="1200"/>
              </a:spcAft>
            </a:pPr>
            <a:r>
              <a:rPr lang="sr-Latn-CS" dirty="0" smtClean="0"/>
              <a:t>Pružanje podataka; ili</a:t>
            </a:r>
          </a:p>
          <a:p>
            <a:pPr lvl="1" algn="just">
              <a:spcBef>
                <a:spcPts val="600"/>
              </a:spcBef>
              <a:spcAft>
                <a:spcPts val="1200"/>
              </a:spcAft>
            </a:pPr>
            <a:r>
              <a:rPr lang="sr-Latn-CS" dirty="0" smtClean="0"/>
              <a:t>Pretraživanje i zaplenu</a:t>
            </a:r>
          </a:p>
          <a:p>
            <a:pPr algn="just">
              <a:spcBef>
                <a:spcPts val="600"/>
              </a:spcBef>
              <a:spcAft>
                <a:spcPts val="1200"/>
              </a:spcAft>
            </a:pPr>
            <a:r>
              <a:rPr lang="sr-Latn-CS" dirty="0" smtClean="0"/>
              <a:t>Zakon obezbeđuje maksimalni period od (maksimalno 90 dana)</a:t>
            </a:r>
          </a:p>
          <a:p>
            <a:pPr algn="just">
              <a:spcBef>
                <a:spcPts val="600"/>
              </a:spcBef>
              <a:spcAft>
                <a:spcPts val="1200"/>
              </a:spcAft>
            </a:pPr>
            <a:r>
              <a:rPr lang="sr-Latn-CS" dirty="0" smtClean="0"/>
              <a:t>Naredba mora odrediti tačan vremenski period</a:t>
            </a:r>
          </a:p>
          <a:p>
            <a:pPr algn="just">
              <a:spcBef>
                <a:spcPts val="600"/>
              </a:spcBef>
              <a:spcAft>
                <a:spcPts val="1200"/>
              </a:spcAft>
            </a:pPr>
            <a:r>
              <a:rPr lang="sr-Latn-CS" dirty="0" smtClean="0"/>
              <a:t>Vremenski period u naredbi se može obnoviti</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30</a:t>
            </a:fld>
            <a:endParaRPr lang="sr-Latn-CS" dirty="0">
              <a:solidFill>
                <a:schemeClr val="tx1"/>
              </a:solidFill>
            </a:endParaRPr>
          </a:p>
        </p:txBody>
      </p:sp>
    </p:spTree>
    <p:extLst>
      <p:ext uri="{BB962C8B-B14F-4D97-AF65-F5344CB8AC3E}">
        <p14:creationId xmlns:p14="http://schemas.microsoft.com/office/powerpoint/2010/main" val="3696658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sr-Latn-CS" dirty="0" smtClean="0"/>
              <a:t>Svaka Strana ugovornica treba da usvoji zakonodavne i druge mere, neophodne da bi obavezala lice koje čuva ili drugo lice koje štiti računarske podatke, da  </a:t>
            </a:r>
            <a:r>
              <a:rPr lang="sr-Latn-CS" sz="4000" b="1" dirty="0">
                <a:solidFill>
                  <a:srgbClr val="FF0000"/>
                </a:solidFill>
              </a:rPr>
              <a:t>zadrži u tajnosti pokretanje tih postupaka </a:t>
            </a:r>
            <a:r>
              <a:rPr lang="sr-Latn-CS" dirty="0" smtClean="0"/>
              <a:t>u trajanju predviđenim domaćim pravom.</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sr-Latn-CS" sz="4000" b="1" dirty="0"/>
              <a:t>Član 16 – Hitna zaštita sačuvanih računarskih podataka</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t>!</a:t>
            </a:r>
            <a:fld id="{A966BBF2-DA90-4DEB-8CEB-816DABC85824}" type="slidenum">
              <a:rPr lang="en-US" smtClean="0"/>
              <a:pPr>
                <a:defRPr/>
              </a:pPr>
              <a:t>31</a:t>
            </a:fld>
            <a:endParaRPr lang="sr-Latn-CS" dirty="0"/>
          </a:p>
        </p:txBody>
      </p:sp>
    </p:spTree>
    <p:extLst>
      <p:ext uri="{BB962C8B-B14F-4D97-AF65-F5344CB8AC3E}">
        <p14:creationId xmlns:p14="http://schemas.microsoft.com/office/powerpoint/2010/main" val="39870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Držati poverljivim preduzimanje procedure</a:t>
            </a:r>
            <a:endParaRPr lang="sr-Latn-CS" sz="3600" b="1" dirty="0"/>
          </a:p>
        </p:txBody>
      </p:sp>
      <p:sp>
        <p:nvSpPr>
          <p:cNvPr id="3" name="Content Placeholder 2"/>
          <p:cNvSpPr>
            <a:spLocks noGrp="1"/>
          </p:cNvSpPr>
          <p:nvPr>
            <p:ph idx="1"/>
          </p:nvPr>
        </p:nvSpPr>
        <p:spPr>
          <a:xfrm>
            <a:off x="333829" y="1493838"/>
            <a:ext cx="8530771" cy="4525963"/>
          </a:xfrm>
        </p:spPr>
        <p:txBody>
          <a:bodyPr/>
          <a:lstStyle/>
          <a:p>
            <a:pPr algn="just">
              <a:spcBef>
                <a:spcPts val="600"/>
              </a:spcBef>
              <a:spcAft>
                <a:spcPts val="1200"/>
              </a:spcAft>
            </a:pPr>
            <a:r>
              <a:rPr lang="sr-Latn-CS" sz="2700" dirty="0" smtClean="0"/>
              <a:t>Obaveza prema licu koja je naredila čuvanje podataka</a:t>
            </a:r>
          </a:p>
          <a:p>
            <a:pPr algn="just">
              <a:spcBef>
                <a:spcPts val="600"/>
              </a:spcBef>
              <a:spcAft>
                <a:spcPts val="1200"/>
              </a:spcAft>
            </a:pPr>
            <a:r>
              <a:rPr lang="sr-Latn-CS" sz="2700" dirty="0" smtClean="0"/>
              <a:t>Naredba za određivanje vremenskog perioda poverljivosti</a:t>
            </a:r>
          </a:p>
          <a:p>
            <a:pPr algn="just">
              <a:spcBef>
                <a:spcPts val="600"/>
              </a:spcBef>
              <a:spcAft>
                <a:spcPts val="1200"/>
              </a:spcAft>
            </a:pPr>
            <a:r>
              <a:rPr lang="sr-Latn-CS" sz="2700" dirty="0" smtClean="0"/>
              <a:t>Svrha:</a:t>
            </a:r>
          </a:p>
          <a:p>
            <a:pPr lvl="1" algn="just">
              <a:spcBef>
                <a:spcPts val="600"/>
              </a:spcBef>
              <a:spcAft>
                <a:spcPts val="600"/>
              </a:spcAft>
            </a:pPr>
            <a:r>
              <a:rPr lang="sr-Latn-CS" sz="2700" dirty="0" smtClean="0"/>
              <a:t>Osigurava da osumnjičeni ne postanu svesni istrage</a:t>
            </a:r>
          </a:p>
          <a:p>
            <a:pPr lvl="1" algn="just">
              <a:spcBef>
                <a:spcPts val="600"/>
              </a:spcBef>
              <a:spcAft>
                <a:spcPts val="600"/>
              </a:spcAft>
            </a:pPr>
            <a:r>
              <a:rPr lang="sr-Latn-CS" sz="2700" dirty="0" smtClean="0"/>
              <a:t>Štiti pravo na privatnost</a:t>
            </a:r>
          </a:p>
          <a:p>
            <a:pPr lvl="1" algn="just">
              <a:spcBef>
                <a:spcPts val="600"/>
              </a:spcBef>
              <a:spcAft>
                <a:spcPts val="600"/>
              </a:spcAft>
            </a:pPr>
            <a:r>
              <a:rPr lang="sr-Latn-CS" sz="2700" dirty="0" smtClean="0"/>
              <a:t>Očuvanje je preliminarna mera</a:t>
            </a:r>
          </a:p>
          <a:p>
            <a:pPr lvl="1" algn="just">
              <a:spcBef>
                <a:spcPts val="600"/>
              </a:spcBef>
              <a:spcAft>
                <a:spcPts val="600"/>
              </a:spcAft>
            </a:pPr>
            <a:r>
              <a:rPr lang="sr-Latn-CS" sz="2700" dirty="0" smtClean="0"/>
              <a:t>Sprečava ometanje/uklanjanje podataka od strane drugih lica</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32</a:t>
            </a:fld>
            <a:endParaRPr lang="sr-Latn-CS" dirty="0">
              <a:solidFill>
                <a:schemeClr val="tx1"/>
              </a:solidFill>
            </a:endParaRPr>
          </a:p>
        </p:txBody>
      </p:sp>
    </p:spTree>
    <p:extLst>
      <p:ext uri="{BB962C8B-B14F-4D97-AF65-F5344CB8AC3E}">
        <p14:creationId xmlns:p14="http://schemas.microsoft.com/office/powerpoint/2010/main" val="2039090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t/>
            </a:r>
            <a:br/>
            <a:r>
              <a:rPr lang="sr-Latn-CS" sz="3800" b="1" dirty="0" smtClean="0"/>
              <a:t>Član 17 - Hitna zaštita i delimično otkrivanje podataka o saobraćaju</a:t>
            </a:r>
            <a:r>
              <a:t/>
            </a:r>
            <a:br/>
            <a:endParaRPr lang="sr-Latn-CS" sz="3800" dirty="0"/>
          </a:p>
        </p:txBody>
      </p:sp>
      <p:sp>
        <p:nvSpPr>
          <p:cNvPr id="115715" name="Rectangle 3"/>
          <p:cNvSpPr>
            <a:spLocks noGrp="1" noChangeArrowheads="1"/>
          </p:cNvSpPr>
          <p:nvPr>
            <p:ph type="body" idx="1"/>
          </p:nvPr>
        </p:nvSpPr>
        <p:spPr>
          <a:xfrm>
            <a:off x="457200" y="1803396"/>
            <a:ext cx="8229600" cy="4611914"/>
          </a:xfrm>
        </p:spPr>
        <p:txBody>
          <a:bodyPr rtlCol="0">
            <a:normAutofit/>
          </a:bodyPr>
          <a:lstStyle/>
          <a:p>
            <a:pPr marL="457200" indent="-457200" algn="just" eaLnBrk="1" fontAlgn="auto" hangingPunct="1">
              <a:spcBef>
                <a:spcPts val="600"/>
              </a:spcBef>
              <a:spcAft>
                <a:spcPts val="1200"/>
              </a:spcAft>
              <a:buFontTx/>
              <a:buAutoNum type="arabicPlain"/>
              <a:defRPr/>
            </a:pPr>
            <a:r>
              <a:rPr lang="sr-Latn-CS" sz="2600" dirty="0" smtClean="0"/>
              <a:t>Svaka Strana ugovornica treba da usvoji, u vezi sa podacima o saobraćaju koji treba da se zaštite na osnovu člana 16, zakonodavne i druge mere, neophodne da bi se obezbedilo da:</a:t>
            </a:r>
            <a:endParaRPr lang="sr-Latn-CS" sz="2600" dirty="0"/>
          </a:p>
          <a:p>
            <a:pPr marL="857250" lvl="1" indent="-457200" algn="just" eaLnBrk="1" fontAlgn="auto" hangingPunct="1">
              <a:spcBef>
                <a:spcPts val="600"/>
              </a:spcBef>
              <a:spcAft>
                <a:spcPts val="1200"/>
              </a:spcAft>
              <a:buFont typeface="+mj-lt"/>
              <a:buAutoNum type="alphaLcParenR"/>
              <a:defRPr/>
            </a:pPr>
            <a:r>
              <a:rPr lang="sr-Latn-CS" sz="2200" dirty="0" smtClean="0"/>
              <a:t>ta hitna zaštita podataka o saobraćaju bude moguća bez obzira da li je u prenosu poruke učestvovao jedan ili više davalaca usluga, i</a:t>
            </a:r>
            <a:endParaRPr lang="sr-Latn-CS" sz="2200" dirty="0"/>
          </a:p>
          <a:p>
            <a:pPr marL="857250" lvl="1" indent="-457200" algn="just" eaLnBrk="1" fontAlgn="auto" hangingPunct="1">
              <a:spcBef>
                <a:spcPts val="600"/>
              </a:spcBef>
              <a:spcAft>
                <a:spcPts val="1200"/>
              </a:spcAft>
              <a:buFont typeface="+mj-lt"/>
              <a:buAutoNum type="alphaLcParenR"/>
              <a:defRPr/>
            </a:pPr>
            <a:r>
              <a:rPr lang="sr-Latn-CS" sz="2200" dirty="0"/>
              <a:t>nadležni organi strane ugovornice ili lica koje ti organi imenuju, mogu hitno da otkriju količinu podataka o saobraćaju, koja je dovoljna za identifikaciju davaoca usluga i putanje kojim je saobraćaj izvršen.</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33</a:t>
            </a:fld>
            <a:endParaRPr lang="sr-Latn-C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t/>
            </a:r>
            <a:br/>
            <a:r>
              <a:rPr lang="sr-Latn-CS" sz="3800" b="1" dirty="0" smtClean="0"/>
              <a:t>Član 17 - Hitna zaštita i delimično otkrivanje podataka o saobraćaju</a:t>
            </a:r>
            <a:r>
              <a:t/>
            </a:r>
            <a:br/>
            <a:endParaRPr lang="sr-Latn-CS" sz="3800" dirty="0"/>
          </a:p>
        </p:txBody>
      </p:sp>
      <p:sp>
        <p:nvSpPr>
          <p:cNvPr id="115715" name="Rectangle 3"/>
          <p:cNvSpPr>
            <a:spLocks noGrp="1" noChangeArrowheads="1"/>
          </p:cNvSpPr>
          <p:nvPr>
            <p:ph type="body" idx="1"/>
          </p:nvPr>
        </p:nvSpPr>
        <p:spPr>
          <a:xfrm>
            <a:off x="457200" y="2151732"/>
            <a:ext cx="8229600" cy="2086429"/>
          </a:xfrm>
        </p:spPr>
        <p:txBody>
          <a:bodyPr rtlCol="0">
            <a:normAutofit/>
          </a:bodyPr>
          <a:lstStyle/>
          <a:p>
            <a:pPr marL="514350" indent="-514350" algn="just" eaLnBrk="1" fontAlgn="auto" hangingPunct="1">
              <a:lnSpc>
                <a:spcPct val="90000"/>
              </a:lnSpc>
              <a:spcAft>
                <a:spcPts val="0"/>
              </a:spcAft>
              <a:buFont typeface="+mj-lt"/>
              <a:buAutoNum type="arabicPeriod" startAt="2"/>
              <a:defRPr/>
            </a:pPr>
            <a:r>
              <a:rPr lang="sr-Latn-CS" sz="2600" dirty="0" smtClean="0"/>
              <a:t>Na ovlašćenja i postupke navedene u ovom članu primenjuju se odredbe članova 14. i 15.</a:t>
            </a:r>
            <a:endParaRPr lang="sr-Latn-CS" sz="26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34</a:t>
            </a:fld>
            <a:endParaRPr lang="sr-Latn-CS" dirty="0">
              <a:solidFill>
                <a:schemeClr val="tx1"/>
              </a:solidFill>
            </a:endParaRPr>
          </a:p>
        </p:txBody>
      </p:sp>
    </p:spTree>
    <p:extLst>
      <p:ext uri="{BB962C8B-B14F-4D97-AF65-F5344CB8AC3E}">
        <p14:creationId xmlns:p14="http://schemas.microsoft.com/office/powerpoint/2010/main" val="24477084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t/>
            </a:r>
            <a:br/>
            <a:r>
              <a:rPr lang="sr-Latn-CS" sz="3800" b="1" dirty="0" smtClean="0"/>
              <a:t>Član 17 - Hitna zaštita i delimično otkrivanje podataka o saobraćaju</a:t>
            </a:r>
            <a:r>
              <a:t/>
            </a:r>
            <a:br/>
            <a:endParaRPr lang="sr-Latn-CS" sz="3800" dirty="0"/>
          </a:p>
        </p:txBody>
      </p:sp>
      <p:sp>
        <p:nvSpPr>
          <p:cNvPr id="115715" name="Rectangle 3"/>
          <p:cNvSpPr>
            <a:spLocks noGrp="1" noChangeArrowheads="1"/>
          </p:cNvSpPr>
          <p:nvPr>
            <p:ph type="body" idx="1"/>
          </p:nvPr>
        </p:nvSpPr>
        <p:spPr>
          <a:xfrm>
            <a:off x="457200" y="1803396"/>
            <a:ext cx="8229600" cy="4611010"/>
          </a:xfrm>
        </p:spPr>
        <p:txBody>
          <a:bodyPr rtlCol="0">
            <a:normAutofit lnSpcReduction="10000"/>
          </a:bodyPr>
          <a:lstStyle/>
          <a:p>
            <a:pPr marL="457200" indent="-457200" algn="just" eaLnBrk="1" fontAlgn="auto" hangingPunct="1">
              <a:lnSpc>
                <a:spcPct val="90000"/>
              </a:lnSpc>
              <a:spcBef>
                <a:spcPts val="600"/>
              </a:spcBef>
              <a:spcAft>
                <a:spcPts val="1200"/>
              </a:spcAft>
              <a:buFontTx/>
              <a:buAutoNum type="arabicPlain"/>
              <a:defRPr/>
            </a:pPr>
            <a:r>
              <a:rPr lang="sr-Latn-CS" sz="2600" dirty="0" smtClean="0"/>
              <a:t>Svaka Strana ugovornica treba da usvoji, u vezi sa podacima o saobraćaju koji treba da se zaštite na osnovu člana 16, zakonodavne i druge mere, neophodne da bi se obezbedilo da:</a:t>
            </a:r>
          </a:p>
          <a:p>
            <a:pPr marL="857250" lvl="1" indent="-457200" algn="just" eaLnBrk="1" fontAlgn="auto" hangingPunct="1">
              <a:lnSpc>
                <a:spcPct val="90000"/>
              </a:lnSpc>
              <a:spcBef>
                <a:spcPts val="600"/>
              </a:spcBef>
              <a:spcAft>
                <a:spcPts val="1200"/>
              </a:spcAft>
              <a:buFont typeface="+mj-lt"/>
              <a:buAutoNum type="alphaLcParenR"/>
              <a:defRPr/>
            </a:pPr>
            <a:r>
              <a:rPr lang="sr-Latn-CS" dirty="0" smtClean="0"/>
              <a:t>obezbedi da ta hitna zaštita podataka o saobraćaju bude moguća </a:t>
            </a:r>
            <a:r>
              <a:rPr lang="sr-Latn-CS" b="1" dirty="0">
                <a:solidFill>
                  <a:srgbClr val="FF0000"/>
                </a:solidFill>
              </a:rPr>
              <a:t>bez obzira da li je u prenosu poruke učestvovao jedan ili više davalaca usluga</a:t>
            </a:r>
            <a:r>
              <a:rPr lang="sr-Latn-CS" dirty="0" smtClean="0"/>
              <a:t>, i </a:t>
            </a:r>
            <a:endParaRPr lang="sr-Latn-CS" sz="2200" dirty="0" smtClean="0"/>
          </a:p>
          <a:p>
            <a:pPr marL="857250" lvl="1" indent="-457200" algn="just" eaLnBrk="1" fontAlgn="auto" hangingPunct="1">
              <a:lnSpc>
                <a:spcPct val="90000"/>
              </a:lnSpc>
              <a:spcBef>
                <a:spcPts val="600"/>
              </a:spcBef>
              <a:spcAft>
                <a:spcPts val="1200"/>
              </a:spcAft>
              <a:buFontTx/>
              <a:buAutoNum type="alphaLcParenR"/>
              <a:defRPr/>
            </a:pPr>
            <a:r>
              <a:rPr lang="sr-Latn-CS" sz="2200" dirty="0" smtClean="0"/>
              <a:t>nadležni organi strane ugovornice ili lica koje ti organi imenuju, mogu hitno da otkriju količinu podataka o saobraćaju, koja je dovoljna za identifikaciju davaoca usluga i putanje kojim je saobraćaj izvršen.</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35</a:t>
            </a:fld>
            <a:endParaRPr lang="sr-Latn-CS" dirty="0">
              <a:solidFill>
                <a:schemeClr val="tx1"/>
              </a:solidFill>
            </a:endParaRPr>
          </a:p>
        </p:txBody>
      </p:sp>
    </p:spTree>
    <p:extLst>
      <p:ext uri="{BB962C8B-B14F-4D97-AF65-F5344CB8AC3E}">
        <p14:creationId xmlns:p14="http://schemas.microsoft.com/office/powerpoint/2010/main" val="14811820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Jedan ili više </a:t>
            </a:r>
            <a:r>
              <a:rPr lang="sr-Latn-CS" sz="3600" b="1" dirty="0" smtClean="0"/>
              <a:t>davalaca </a:t>
            </a:r>
            <a:r>
              <a:rPr lang="sr-Latn-CS" sz="3600" b="1" dirty="0" smtClean="0"/>
              <a:t>usluga</a:t>
            </a:r>
            <a:endParaRPr lang="sr-Latn-CS" sz="3600" b="1" dirty="0"/>
          </a:p>
        </p:txBody>
      </p:sp>
      <p:sp>
        <p:nvSpPr>
          <p:cNvPr id="3" name="Content Placeholder 2"/>
          <p:cNvSpPr>
            <a:spLocks noGrp="1"/>
          </p:cNvSpPr>
          <p:nvPr>
            <p:ph idx="1"/>
          </p:nvPr>
        </p:nvSpPr>
        <p:spPr>
          <a:xfrm>
            <a:off x="635000" y="1387476"/>
            <a:ext cx="8229600" cy="4525963"/>
          </a:xfrm>
        </p:spPr>
        <p:txBody>
          <a:bodyPr/>
          <a:lstStyle/>
          <a:p>
            <a:pPr algn="just"/>
            <a:r>
              <a:rPr lang="sr-Latn-CS" dirty="0" smtClean="0"/>
              <a:t>Višestruki davaoci usluga su obično uključeni u prenose komunikacija</a:t>
            </a:r>
          </a:p>
          <a:p>
            <a:pPr algn="just"/>
            <a:r>
              <a:rPr lang="sr-Latn-CS" dirty="0" smtClean="0"/>
              <a:t>Podaci o saobraćaju se često dele između davaoca usluga u komercijalne, sigurnosne ili tehničke svrhe</a:t>
            </a:r>
          </a:p>
          <a:p>
            <a:pPr algn="just"/>
            <a:r>
              <a:rPr lang="sr-Latn-CS" dirty="0" smtClean="0"/>
              <a:t>Svaki </a:t>
            </a:r>
            <a:r>
              <a:rPr lang="sr-Latn-CS" dirty="0" smtClean="0"/>
              <a:t>davala </a:t>
            </a:r>
            <a:r>
              <a:rPr lang="sr-Latn-CS" dirty="0" smtClean="0"/>
              <a:t>usluga može posedovati podatke o saobraćaju koji su:</a:t>
            </a:r>
          </a:p>
          <a:p>
            <a:pPr lvl="1" algn="just"/>
            <a:r>
              <a:rPr lang="sr-Latn-CS" dirty="0" smtClean="0"/>
              <a:t>Generisani i zadržani od strane tog davaoca usluga</a:t>
            </a:r>
          </a:p>
          <a:p>
            <a:pPr lvl="1" algn="just"/>
            <a:r>
              <a:rPr lang="sr-Latn-CS" dirty="0" smtClean="0"/>
              <a:t>Obezbeđeni od strane drugog davaoca usluga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36</a:t>
            </a:fld>
            <a:endParaRPr lang="sr-Latn-CS" dirty="0">
              <a:solidFill>
                <a:schemeClr val="tx1"/>
              </a:solidFill>
            </a:endParaRPr>
          </a:p>
        </p:txBody>
      </p:sp>
    </p:spTree>
    <p:extLst>
      <p:ext uri="{BB962C8B-B14F-4D97-AF65-F5344CB8AC3E}">
        <p14:creationId xmlns:p14="http://schemas.microsoft.com/office/powerpoint/2010/main" val="174019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Jedan ili više </a:t>
            </a:r>
            <a:r>
              <a:rPr lang="sr-Latn-CS" sz="3600" b="1" dirty="0" smtClean="0"/>
              <a:t>davalaca </a:t>
            </a:r>
            <a:r>
              <a:rPr lang="sr-Latn-CS" sz="3600" b="1" dirty="0" smtClean="0"/>
              <a:t>usluga</a:t>
            </a:r>
            <a:endParaRPr lang="sr-Latn-CS" sz="3600" b="1" dirty="0"/>
          </a:p>
        </p:txBody>
      </p:sp>
      <p:sp>
        <p:nvSpPr>
          <p:cNvPr id="3" name="Content Placeholder 2"/>
          <p:cNvSpPr>
            <a:spLocks noGrp="1"/>
          </p:cNvSpPr>
          <p:nvPr>
            <p:ph idx="1"/>
          </p:nvPr>
        </p:nvSpPr>
        <p:spPr>
          <a:xfrm>
            <a:off x="457200" y="1474560"/>
            <a:ext cx="8407400" cy="4525963"/>
          </a:xfrm>
        </p:spPr>
        <p:txBody>
          <a:bodyPr/>
          <a:lstStyle/>
          <a:p>
            <a:pPr algn="just">
              <a:spcBef>
                <a:spcPts val="600"/>
              </a:spcBef>
              <a:spcAft>
                <a:spcPts val="1200"/>
              </a:spcAft>
            </a:pPr>
            <a:r>
              <a:rPr lang="sr-Latn-CS" sz="2800" dirty="0" smtClean="0"/>
              <a:t>Obično nijedan pojedinačni </a:t>
            </a:r>
            <a:r>
              <a:rPr lang="sr-Latn-CS" sz="2800" dirty="0" smtClean="0"/>
              <a:t>davalac </a:t>
            </a:r>
            <a:r>
              <a:rPr lang="sr-Latn-CS" sz="2800" dirty="0" smtClean="0"/>
              <a:t>usluga ne poseduje dovoljno ključnih podataka o saobraćaju kako bi </a:t>
            </a:r>
            <a:r>
              <a:rPr lang="sr-Latn-CS" sz="2800" dirty="0" smtClean="0"/>
              <a:t>se odredio </a:t>
            </a:r>
            <a:r>
              <a:rPr lang="sr-Latn-CS" sz="2800" dirty="0" smtClean="0"/>
              <a:t>izvor i odredište komunikacije</a:t>
            </a:r>
          </a:p>
          <a:p>
            <a:pPr algn="just">
              <a:spcBef>
                <a:spcPts val="600"/>
              </a:spcBef>
              <a:spcAft>
                <a:spcPts val="1200"/>
              </a:spcAft>
            </a:pPr>
            <a:r>
              <a:rPr lang="sr-Latn-CS" sz="2800" dirty="0" smtClean="0"/>
              <a:t>Svaki </a:t>
            </a:r>
            <a:r>
              <a:rPr lang="sr-Latn-CS" sz="2800" dirty="0" smtClean="0"/>
              <a:t>davalac </a:t>
            </a:r>
            <a:r>
              <a:rPr lang="sr-Latn-CS" sz="2800" dirty="0" smtClean="0"/>
              <a:t>usluga poseduje deo slagalice</a:t>
            </a:r>
          </a:p>
          <a:p>
            <a:pPr algn="just">
              <a:spcBef>
                <a:spcPts val="600"/>
              </a:spcBef>
              <a:spcAft>
                <a:spcPts val="1200"/>
              </a:spcAft>
            </a:pPr>
            <a:r>
              <a:rPr lang="sr-Latn-CS" sz="2800" dirty="0" smtClean="0"/>
              <a:t>Naredbe nekolicini </a:t>
            </a:r>
            <a:r>
              <a:rPr lang="sr-Latn-CS" sz="2800" dirty="0" smtClean="0"/>
              <a:t>davalaca </a:t>
            </a:r>
            <a:r>
              <a:rPr lang="sr-Latn-CS" sz="2800" dirty="0" smtClean="0"/>
              <a:t>usluga:</a:t>
            </a:r>
          </a:p>
          <a:p>
            <a:pPr lvl="1" algn="just">
              <a:spcBef>
                <a:spcPts val="600"/>
              </a:spcBef>
              <a:spcAft>
                <a:spcPts val="600"/>
              </a:spcAft>
            </a:pPr>
            <a:r>
              <a:rPr lang="sr-Latn-CS" sz="2400" dirty="0" smtClean="0"/>
              <a:t>Razdvojene naredbe za svakog davaoca usluga</a:t>
            </a:r>
          </a:p>
          <a:p>
            <a:pPr lvl="1" algn="just">
              <a:spcBef>
                <a:spcPts val="600"/>
              </a:spcBef>
              <a:spcAft>
                <a:spcPts val="600"/>
              </a:spcAft>
            </a:pPr>
            <a:r>
              <a:rPr lang="sr-Latn-CS" sz="2400" dirty="0" smtClean="0"/>
              <a:t>Jedna naredba za sve davaoce usluga; uručuje se redom pošto se identifikuje sledeći </a:t>
            </a:r>
            <a:r>
              <a:rPr lang="sr-Latn-CS" sz="2400" dirty="0" smtClean="0"/>
              <a:t>davalac </a:t>
            </a:r>
            <a:r>
              <a:rPr lang="sr-Latn-CS" sz="2400" dirty="0" smtClean="0"/>
              <a:t>usluga </a:t>
            </a:r>
          </a:p>
          <a:p>
            <a:pPr lvl="1" algn="just">
              <a:spcBef>
                <a:spcPts val="600"/>
              </a:spcBef>
              <a:spcAft>
                <a:spcPts val="600"/>
              </a:spcAft>
            </a:pPr>
            <a:r>
              <a:rPr lang="sr-Latn-CS" sz="2400" dirty="0" smtClean="0"/>
              <a:t>Jedna naredba za jednog davoca usluga; koji je obavezan da obavesti sledećeg uključenog davaoca usluga</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37</a:t>
            </a:fld>
            <a:endParaRPr lang="sr-Latn-CS" dirty="0">
              <a:solidFill>
                <a:schemeClr val="tx1"/>
              </a:solidFill>
            </a:endParaRPr>
          </a:p>
        </p:txBody>
      </p:sp>
    </p:spTree>
    <p:extLst>
      <p:ext uri="{BB962C8B-B14F-4D97-AF65-F5344CB8AC3E}">
        <p14:creationId xmlns:p14="http://schemas.microsoft.com/office/powerpoint/2010/main" val="240418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t/>
            </a:r>
            <a:br/>
            <a:r>
              <a:rPr lang="sr-Latn-CS" sz="3800" b="1" dirty="0" smtClean="0"/>
              <a:t>Član 17 - Hitna zaštita i delimično otkrivanje podataka o saobraćaju</a:t>
            </a:r>
            <a:r>
              <a:t/>
            </a:r>
            <a:br/>
            <a:endParaRPr lang="sr-Latn-CS" sz="3800" dirty="0"/>
          </a:p>
        </p:txBody>
      </p:sp>
      <p:sp>
        <p:nvSpPr>
          <p:cNvPr id="115715" name="Rectangle 3"/>
          <p:cNvSpPr>
            <a:spLocks noGrp="1" noChangeArrowheads="1"/>
          </p:cNvSpPr>
          <p:nvPr>
            <p:ph type="body" idx="1"/>
          </p:nvPr>
        </p:nvSpPr>
        <p:spPr>
          <a:xfrm>
            <a:off x="457200" y="1774368"/>
            <a:ext cx="8229600" cy="4756150"/>
          </a:xfrm>
        </p:spPr>
        <p:txBody>
          <a:bodyPr rtlCol="0">
            <a:normAutofit fontScale="92500"/>
          </a:bodyPr>
          <a:lstStyle/>
          <a:p>
            <a:pPr marL="457200" indent="-457200" algn="just" eaLnBrk="1" fontAlgn="auto" hangingPunct="1">
              <a:spcBef>
                <a:spcPts val="600"/>
              </a:spcBef>
              <a:spcAft>
                <a:spcPts val="1200"/>
              </a:spcAft>
              <a:buFontTx/>
              <a:buAutoNum type="arabicPlain"/>
              <a:defRPr/>
            </a:pPr>
            <a:r>
              <a:rPr lang="sr-Latn-CS" sz="2600" dirty="0" smtClean="0"/>
              <a:t>Svaka Strana ugovornica treba da usvoji, u vezi sa podacima o saobraćaju koji treba da se zaštite na osnovu člana 16, zakonodavne i druge mere, neophodne da bi se obezbedilo da:</a:t>
            </a:r>
          </a:p>
          <a:p>
            <a:pPr marL="857250" lvl="1" indent="-457200" algn="just" eaLnBrk="1" fontAlgn="auto" hangingPunct="1">
              <a:spcBef>
                <a:spcPts val="600"/>
              </a:spcBef>
              <a:spcAft>
                <a:spcPts val="1200"/>
              </a:spcAft>
              <a:buFont typeface="+mj-lt"/>
              <a:buAutoNum type="alphaLcParenR"/>
              <a:defRPr/>
            </a:pPr>
            <a:r>
              <a:rPr lang="sr-Latn-CS" sz="2200" dirty="0" smtClean="0"/>
              <a:t>ta hitna zaštita podataka o saobraćaju bude moguća bez obzira da li je u prenosu poruke učestvovao jedan ili više davalaca usluga, i</a:t>
            </a:r>
          </a:p>
          <a:p>
            <a:pPr marL="857250" lvl="1" indent="-457200" algn="just" eaLnBrk="1" fontAlgn="auto" hangingPunct="1">
              <a:spcBef>
                <a:spcPts val="600"/>
              </a:spcBef>
              <a:spcAft>
                <a:spcPts val="1200"/>
              </a:spcAft>
              <a:buFont typeface="+mj-lt"/>
              <a:buAutoNum type="alphaLcParenR"/>
              <a:defRPr/>
            </a:pPr>
            <a:r>
              <a:rPr lang="sr-Latn-CS" dirty="0" smtClean="0"/>
              <a:t>nadležni organi strane ugovornice ili lica koje ti organi imenuju, mogu </a:t>
            </a:r>
            <a:r>
              <a:rPr lang="sr-Latn-CS" b="1" dirty="0">
                <a:solidFill>
                  <a:srgbClr val="FF0000"/>
                </a:solidFill>
              </a:rPr>
              <a:t>hitno da otkriju količinu podataka o saobraćaju, koja je dovoljna za identifikaciju davaoca usluga i putanje</a:t>
            </a:r>
            <a:r>
              <a:rPr lang="sr-Latn-CS" dirty="0" smtClean="0"/>
              <a:t> kojim je saobraćaj izvršen.</a:t>
            </a: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38</a:t>
            </a:fld>
            <a:endParaRPr lang="sr-Latn-CS" dirty="0">
              <a:solidFill>
                <a:schemeClr val="tx1"/>
              </a:solidFill>
            </a:endParaRPr>
          </a:p>
        </p:txBody>
      </p:sp>
    </p:spTree>
    <p:extLst>
      <p:ext uri="{BB962C8B-B14F-4D97-AF65-F5344CB8AC3E}">
        <p14:creationId xmlns:p14="http://schemas.microsoft.com/office/powerpoint/2010/main" val="31502068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Hitno otkrivanje sačuvanih podataka o saobraćaju</a:t>
            </a:r>
            <a:endParaRPr lang="sr-Latn-CS" sz="3600" b="1" dirty="0"/>
          </a:p>
        </p:txBody>
      </p:sp>
      <p:sp>
        <p:nvSpPr>
          <p:cNvPr id="3" name="Content Placeholder 2"/>
          <p:cNvSpPr>
            <a:spLocks noGrp="1"/>
          </p:cNvSpPr>
          <p:nvPr>
            <p:ph idx="1"/>
          </p:nvPr>
        </p:nvSpPr>
        <p:spPr>
          <a:xfrm>
            <a:off x="635000" y="1929258"/>
            <a:ext cx="8229600" cy="3919991"/>
          </a:xfrm>
        </p:spPr>
        <p:txBody>
          <a:bodyPr/>
          <a:lstStyle/>
          <a:p>
            <a:pPr algn="just"/>
            <a:r>
              <a:rPr lang="sr-Latn-CS" dirty="0" smtClean="0"/>
              <a:t>Otkrivanje dovoljnih podataka kako bi se omogućilo organima reda da identifikuju druge davaoce usluga uključenih u prenos komunikacije </a:t>
            </a:r>
          </a:p>
          <a:p>
            <a:pPr algn="just"/>
            <a:endParaRPr lang="sr-Latn-CS" dirty="0"/>
          </a:p>
          <a:p>
            <a:pPr algn="just"/>
            <a:r>
              <a:rPr lang="sr-Latn-CS" dirty="0" smtClean="0"/>
              <a:t>Svrha omogućavanja identifikacije izvora i destinacije komunikacije</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39</a:t>
            </a:fld>
            <a:endParaRPr lang="sr-Latn-CS" dirty="0">
              <a:solidFill>
                <a:schemeClr val="tx1"/>
              </a:solidFill>
            </a:endParaRPr>
          </a:p>
        </p:txBody>
      </p:sp>
    </p:spTree>
    <p:extLst>
      <p:ext uri="{BB962C8B-B14F-4D97-AF65-F5344CB8AC3E}">
        <p14:creationId xmlns:p14="http://schemas.microsoft.com/office/powerpoint/2010/main" val="1281579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3"/>
          <a:srcRect/>
          <a:stretch>
            <a:fillRect/>
          </a:stretch>
        </p:blipFill>
        <p:spPr bwMode="auto">
          <a:xfrm>
            <a:off x="4763" y="3175"/>
            <a:ext cx="9139237" cy="6854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a:t>
            </a:fld>
            <a:endParaRPr lang="sr-Latn-C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40</a:t>
            </a:fld>
            <a:endParaRPr lang="sr-Latn-CS" dirty="0"/>
          </a:p>
        </p:txBody>
      </p:sp>
      <p:sp>
        <p:nvSpPr>
          <p:cNvPr id="5" name="Rectangle 3"/>
          <p:cNvSpPr txBox="1">
            <a:spLocks/>
          </p:cNvSpPr>
          <p:nvPr/>
        </p:nvSpPr>
        <p:spPr bwMode="auto">
          <a:xfrm>
            <a:off x="348344" y="449942"/>
            <a:ext cx="8519885" cy="595085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Izdavanja naredbe</a:t>
            </a: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(Član 18 - Budimpeštanska konvencija)</a:t>
            </a:r>
          </a:p>
          <a:p>
            <a:pPr eaLnBrk="1" hangingPunct="1">
              <a:lnSpc>
                <a:spcPct val="80000"/>
              </a:lnSpc>
              <a:spcBef>
                <a:spcPts val="600"/>
              </a:spcBef>
              <a:spcAft>
                <a:spcPts val="1200"/>
              </a:spcAft>
              <a:defRPr/>
            </a:pPr>
            <a:endParaRPr lang="sr-Latn-CS" altLang="x-none" sz="1800" dirty="0" smtClean="0">
              <a:ea typeface="ＭＳ Ｐゴシック" pitchFamily="34" charset="-128"/>
            </a:endParaRPr>
          </a:p>
          <a:p>
            <a:pPr algn="ctr" eaLnBrk="1" hangingPunct="1">
              <a:lnSpc>
                <a:spcPct val="80000"/>
              </a:lnSpc>
              <a:spcBef>
                <a:spcPts val="600"/>
              </a:spcBef>
              <a:spcAft>
                <a:spcPts val="1200"/>
              </a:spcAft>
              <a:defRPr/>
            </a:pPr>
            <a:r>
              <a:rPr lang="sr-Latn-CS" altLang="x-none" sz="2400" i="1" dirty="0"/>
              <a:t>Takođe je veoma inovativan</a:t>
            </a:r>
          </a:p>
          <a:p>
            <a:pPr marL="539750" defTabSz="365125" eaLnBrk="1" hangingPunct="1">
              <a:lnSpc>
                <a:spcPct val="80000"/>
              </a:lnSpc>
              <a:spcBef>
                <a:spcPts val="600"/>
              </a:spcBef>
              <a:spcAft>
                <a:spcPts val="1200"/>
              </a:spcAft>
              <a:defRPr/>
            </a:pPr>
            <a:r>
              <a:rPr lang="sr-Latn-CS" altLang="x-none" sz="2000" i="1" dirty="0"/>
              <a:t>Da se ovlasti organ reda da izda naredbu o pružanju </a:t>
            </a:r>
          </a:p>
          <a:p>
            <a:pPr marL="539750" defTabSz="365125" eaLnBrk="1" hangingPunct="1">
              <a:lnSpc>
                <a:spcPct val="80000"/>
              </a:lnSpc>
              <a:spcBef>
                <a:spcPts val="600"/>
              </a:spcBef>
              <a:spcAft>
                <a:spcPts val="1200"/>
              </a:spcAft>
              <a:defRPr/>
            </a:pPr>
            <a:r>
              <a:rPr lang="sr-Latn-CS" altLang="x-none" sz="2000" i="1" dirty="0"/>
              <a:t>Ovu naredbu mogu izdati agencije organa reda licima i davaocima usluga</a:t>
            </a:r>
            <a:endParaRPr lang="sr-Latn-CS" altLang="x-none" sz="2000" i="1" dirty="0">
              <a:ea typeface="ＭＳ Ｐゴシック" pitchFamily="34" charset="-128"/>
            </a:endParaRPr>
          </a:p>
          <a:p>
            <a:pPr marL="539750" defTabSz="365125" eaLnBrk="1" hangingPunct="1">
              <a:lnSpc>
                <a:spcPct val="80000"/>
              </a:lnSpc>
              <a:spcBef>
                <a:spcPts val="600"/>
              </a:spcBef>
              <a:spcAft>
                <a:spcPts val="1200"/>
              </a:spcAft>
              <a:defRPr/>
            </a:pPr>
            <a:r>
              <a:rPr lang="sr-Latn-CS" altLang="x-none" sz="2000" i="1" dirty="0"/>
              <a:t>Naredba za pružanje </a:t>
            </a:r>
            <a:endParaRPr lang="sr-Latn-CS" altLang="x-none" sz="2000" i="1" dirty="0" smtClean="0">
              <a:ea typeface="ＭＳ Ｐゴシック" pitchFamily="34" charset="-128"/>
            </a:endParaRPr>
          </a:p>
          <a:p>
            <a:pPr marL="939800" lvl="1" defTabSz="365125" eaLnBrk="1" hangingPunct="1">
              <a:lnSpc>
                <a:spcPct val="80000"/>
              </a:lnSpc>
              <a:spcBef>
                <a:spcPts val="600"/>
              </a:spcBef>
              <a:spcAft>
                <a:spcPts val="1200"/>
              </a:spcAft>
              <a:defRPr/>
            </a:pPr>
            <a:r>
              <a:rPr lang="sr-Latn-CS" altLang="x-none" sz="1600" i="1" dirty="0" smtClean="0"/>
              <a:t>podataka skladištenih u računarskom sistemu pod njihovim nadležnostima </a:t>
            </a:r>
          </a:p>
          <a:p>
            <a:pPr marL="939800" lvl="1" defTabSz="365125" eaLnBrk="1" hangingPunct="1">
              <a:lnSpc>
                <a:spcPct val="80000"/>
              </a:lnSpc>
              <a:spcBef>
                <a:spcPts val="600"/>
              </a:spcBef>
              <a:spcAft>
                <a:spcPts val="1200"/>
              </a:spcAft>
              <a:defRPr/>
            </a:pPr>
            <a:r>
              <a:rPr lang="sr-Latn-CS" altLang="x-none" sz="1600" i="1" dirty="0"/>
              <a:t>pretplatničke informacije</a:t>
            </a:r>
          </a:p>
          <a:p>
            <a:pPr marL="539750" defTabSz="365125" eaLnBrk="1" hangingPunct="1">
              <a:lnSpc>
                <a:spcPct val="80000"/>
              </a:lnSpc>
              <a:spcBef>
                <a:spcPts val="600"/>
              </a:spcBef>
              <a:spcAft>
                <a:spcPts val="1200"/>
              </a:spcAft>
              <a:defRPr/>
            </a:pPr>
            <a:r>
              <a:rPr lang="sr-Latn-CS" altLang="x-none" sz="2000" i="1" dirty="0" smtClean="0"/>
              <a:t>Naredba za proizvodnju mora navesti prirodu i obim potrebnih podataka </a:t>
            </a:r>
          </a:p>
          <a:p>
            <a:pPr marL="539750" defTabSz="365125" eaLnBrk="1" hangingPunct="1">
              <a:lnSpc>
                <a:spcPct val="80000"/>
              </a:lnSpc>
              <a:spcBef>
                <a:spcPts val="600"/>
              </a:spcBef>
              <a:spcAft>
                <a:spcPts val="1200"/>
              </a:spcAft>
              <a:defRPr/>
            </a:pPr>
            <a:r>
              <a:rPr lang="sr-Latn-CS" altLang="x-none" sz="2000" i="1" dirty="0" smtClean="0"/>
              <a:t>Podaci koji se traže u istrazi moraju biti prethodno određeni</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116739" name="Rectangle 3"/>
          <p:cNvSpPr>
            <a:spLocks noGrp="1" noChangeArrowheads="1"/>
          </p:cNvSpPr>
          <p:nvPr>
            <p:ph type="body" idx="1"/>
          </p:nvPr>
        </p:nvSpPr>
        <p:spPr>
          <a:xfrm>
            <a:off x="457200" y="1417638"/>
            <a:ext cx="8229600" cy="4938712"/>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sz="2400" dirty="0" smtClean="0"/>
              <a:t>davaocu usluga koji svoje usluge pruža na teritoriji strane ugovornice, da preda podatke o pretplatniku koji se odnose na usluge koje taj davalac usluga poseduje ili kontroliše.</a:t>
            </a:r>
            <a:endParaRPr lang="sr-Latn-CS" dirty="0"/>
          </a:p>
          <a:p>
            <a:pPr marL="514350" indent="-514350" algn="just" eaLnBrk="1" fontAlgn="auto" hangingPunct="1">
              <a:spcBef>
                <a:spcPts val="600"/>
              </a:spcBef>
              <a:spcAft>
                <a:spcPts val="1200"/>
              </a:spcAft>
              <a:buFont typeface="+mj-lt"/>
              <a:buAutoNum type="arabicPeriod"/>
              <a:defRPr/>
            </a:pPr>
            <a:r>
              <a:rPr lang="sr-Latn-CS" sz="2800" dirty="0" smtClean="0"/>
              <a:t>Na ovlašćenja i postupke navedene u ovom članu primenjuju se odredbe čl. i 15.</a:t>
            </a:r>
            <a:endParaRPr lang="sr-Latn-CS" sz="28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41</a:t>
            </a:fld>
            <a:endParaRPr lang="sr-Latn-C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457200" y="1312864"/>
            <a:ext cx="8229600" cy="5119686"/>
          </a:xfrm>
        </p:spPr>
        <p:txBody>
          <a:bodyPr>
            <a:normAutofit fontScale="92500"/>
          </a:bodyPr>
          <a:lstStyle/>
          <a:p>
            <a:pPr marL="514350" indent="-514350" algn="just" eaLnBrk="1" hangingPunct="1">
              <a:spcBef>
                <a:spcPts val="600"/>
              </a:spcBef>
              <a:spcAft>
                <a:spcPts val="1200"/>
              </a:spcAft>
              <a:buFont typeface="+mj-lt"/>
              <a:buAutoNum type="arabicPeriod" startAt="3"/>
            </a:pPr>
            <a:r>
              <a:rPr lang="sr-Latn-CS" sz="2600" dirty="0" smtClean="0"/>
              <a:t>U smislu ovog člana, izraz "podaci o pretplatniku" označava svaki podatak sadržan u obliku računarskog podatka ili u bilo kom drugom obliku, koje poseduje davalac usluga i koji se odnose na pretplatnika tih usluga, osim podataka o saobraćaju ili podataka iz sadržaja koji se prenosi, na osnovu kojih može da se ustanovi:</a:t>
            </a:r>
          </a:p>
          <a:p>
            <a:pPr marL="857250" lvl="1" indent="-457200" algn="just" eaLnBrk="1" hangingPunct="1">
              <a:spcBef>
                <a:spcPts val="600"/>
              </a:spcBef>
              <a:spcAft>
                <a:spcPts val="1200"/>
              </a:spcAft>
              <a:buFont typeface="+mj-lt"/>
              <a:buAutoNum type="alphaLcParenR"/>
            </a:pPr>
            <a:r>
              <a:rPr lang="sr-Latn-CS" sz="2200" dirty="0" smtClean="0"/>
              <a:t>vrsta korišćene komunikacijske usluge, tehnički detalji i vremenski period korišćenja usluge;</a:t>
            </a:r>
          </a:p>
          <a:p>
            <a:pPr marL="857250" lvl="1" indent="-457200" algn="just" eaLnBrk="1" hangingPunct="1">
              <a:spcBef>
                <a:spcPts val="600"/>
              </a:spcBef>
              <a:spcAft>
                <a:spcPts val="1200"/>
              </a:spcAft>
              <a:buFont typeface="+mj-lt"/>
              <a:buAutoNum type="alphaLcParenR"/>
            </a:pPr>
            <a:r>
              <a:rPr lang="sr-Latn-CS" sz="2200" dirty="0" smtClean="0"/>
              <a:t>identitet pretplatnika, poštanska adresa ili geografsko odredište, broj telefona i ostali brojevi pristupa, podaci o računima i plaćanjima, dostupni na osnovu ugovora ili sporazuma o korišćenju usluge;</a:t>
            </a:r>
          </a:p>
          <a:p>
            <a:pPr marL="857250" lvl="1" indent="-457200" algn="just" eaLnBrk="1" hangingPunct="1">
              <a:spcBef>
                <a:spcPts val="600"/>
              </a:spcBef>
              <a:spcAft>
                <a:spcPts val="1200"/>
              </a:spcAft>
              <a:buFont typeface="+mj-lt"/>
              <a:buAutoNum type="alphaLcParenR"/>
            </a:pPr>
            <a:r>
              <a:rPr lang="sr-Latn-CS" sz="2200" dirty="0" smtClean="0"/>
              <a:t>svaka druga informacija o mestu postavljanja komunikacione opreme, dostupne na osnovu ugovora ili sporazuma o korišćenju usluge.</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42</a:t>
            </a:fld>
            <a:endParaRPr lang="sr-Latn-CS" dirty="0"/>
          </a:p>
        </p:txBody>
      </p:sp>
    </p:spTree>
    <p:extLst>
      <p:ext uri="{BB962C8B-B14F-4D97-AF65-F5344CB8AC3E}">
        <p14:creationId xmlns:p14="http://schemas.microsoft.com/office/powerpoint/2010/main" val="35719473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sr-Latn-CS" dirty="0" smtClean="0"/>
              <a:t>Svaka Strana ugovornica treba da usvoji zakonodavne i druge mere, neophodne da bi svoje </a:t>
            </a:r>
            <a:r>
              <a:rPr lang="sr-Latn-CS" sz="3600" b="1" dirty="0">
                <a:solidFill>
                  <a:srgbClr val="FF0000"/>
                </a:solidFill>
              </a:rPr>
              <a:t>nadležne organe ovlastila da mogu da narede</a:t>
            </a:r>
            <a:r>
              <a:rPr lang="sr-Latn-CS" dirty="0" smtClean="0"/>
              <a:t>:</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sz="2400" dirty="0" smtClean="0"/>
              <a:t>davaocu usluga koji svoje usluge pruža na teritoriji strane ugovornice, da preda podatke o pretplatniku koji se odnose na usluge koje taj davalac usluga poseduje ili kontroliše.</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43</a:t>
            </a:fld>
            <a:endParaRPr lang="sr-Latn-CS" dirty="0">
              <a:solidFill>
                <a:schemeClr val="tx1"/>
              </a:solidFill>
            </a:endParaRPr>
          </a:p>
        </p:txBody>
      </p:sp>
    </p:spTree>
    <p:extLst>
      <p:ext uri="{BB962C8B-B14F-4D97-AF65-F5344CB8AC3E}">
        <p14:creationId xmlns:p14="http://schemas.microsoft.com/office/powerpoint/2010/main" val="11126013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Nadležni organi</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Mogu biti:</a:t>
            </a:r>
          </a:p>
          <a:p>
            <a:pPr lvl="1" algn="just"/>
            <a:r>
              <a:rPr lang="sr-Latn-CS" dirty="0" smtClean="0"/>
              <a:t>Službenik organa reda</a:t>
            </a:r>
          </a:p>
          <a:p>
            <a:pPr lvl="1" algn="just"/>
            <a:r>
              <a:rPr lang="sr-Latn-CS" dirty="0" smtClean="0"/>
              <a:t>Sudski službenik</a:t>
            </a:r>
          </a:p>
          <a:p>
            <a:pPr lvl="1" algn="just"/>
            <a:r>
              <a:rPr lang="sr-Latn-CS" dirty="0" smtClean="0"/>
              <a:t>Tužilac ili sudija</a:t>
            </a:r>
          </a:p>
          <a:p>
            <a:pPr lvl="1" algn="just"/>
            <a:r>
              <a:rPr lang="sr-Latn-CS" dirty="0" smtClean="0"/>
              <a:t>Administrativni službenik</a:t>
            </a:r>
          </a:p>
          <a:p>
            <a:pPr lvl="1" algn="just"/>
            <a:endParaRPr lang="sr-Latn-CS" dirty="0"/>
          </a:p>
          <a:p>
            <a:pPr algn="just"/>
            <a:r>
              <a:rPr lang="sr-Latn-CS" dirty="0" smtClean="0"/>
              <a:t>Može da varira u zavisnosti od vrste uključenih računarskih podataka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44</a:t>
            </a:fld>
            <a:endParaRPr lang="sr-Latn-CS" dirty="0">
              <a:solidFill>
                <a:schemeClr val="tx1"/>
              </a:solidFill>
            </a:endParaRPr>
          </a:p>
        </p:txBody>
      </p:sp>
    </p:spTree>
    <p:extLst>
      <p:ext uri="{BB962C8B-B14F-4D97-AF65-F5344CB8AC3E}">
        <p14:creationId xmlns:p14="http://schemas.microsoft.com/office/powerpoint/2010/main" val="1895678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3200" b="1" dirty="0" smtClean="0">
                <a:solidFill>
                  <a:srgbClr val="FF0000"/>
                </a:solidFill>
              </a:rPr>
              <a:t>licu na svojoj teritoriji</a:t>
            </a:r>
            <a:r>
              <a:rPr lang="sr-Latn-CS" dirty="0" smtClean="0"/>
              <a:t>,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sz="2400" dirty="0" smtClean="0"/>
              <a:t>davaocu usluga koji svoje usluge pruža na teritoriji strane ugovornice, da preda podatke o pretplatniku koji se odnose na usluge koje taj davalac usluga poseduje ili kontroliše.</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45</a:t>
            </a:fld>
            <a:endParaRPr lang="sr-Latn-CS" dirty="0">
              <a:solidFill>
                <a:schemeClr val="tx1"/>
              </a:solidFill>
            </a:endParaRPr>
          </a:p>
        </p:txBody>
      </p:sp>
    </p:spTree>
    <p:extLst>
      <p:ext uri="{BB962C8B-B14F-4D97-AF65-F5344CB8AC3E}">
        <p14:creationId xmlns:p14="http://schemas.microsoft.com/office/powerpoint/2010/main" val="36243572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Lice na svojoj teritoriji</a:t>
            </a:r>
            <a:endParaRPr lang="sr-Latn-CS" sz="3600" b="1" dirty="0"/>
          </a:p>
        </p:txBody>
      </p:sp>
      <p:sp>
        <p:nvSpPr>
          <p:cNvPr id="3" name="Content Placeholder 2"/>
          <p:cNvSpPr>
            <a:spLocks noGrp="1"/>
          </p:cNvSpPr>
          <p:nvPr>
            <p:ph idx="1"/>
          </p:nvPr>
        </p:nvSpPr>
        <p:spPr>
          <a:xfrm>
            <a:off x="589280" y="1661478"/>
            <a:ext cx="8051800" cy="4525963"/>
          </a:xfrm>
        </p:spPr>
        <p:txBody>
          <a:bodyPr/>
          <a:lstStyle/>
          <a:p>
            <a:pPr algn="just">
              <a:spcBef>
                <a:spcPts val="600"/>
              </a:spcBef>
              <a:spcAft>
                <a:spcPts val="1200"/>
              </a:spcAft>
            </a:pPr>
            <a:r>
              <a:rPr lang="sr-Latn-CS" dirty="0" smtClean="0"/>
              <a:t>Lice mora biti fizički prisutno na teritoriji</a:t>
            </a:r>
          </a:p>
          <a:p>
            <a:pPr algn="just">
              <a:spcBef>
                <a:spcPts val="600"/>
              </a:spcBef>
              <a:spcAft>
                <a:spcPts val="1200"/>
              </a:spcAft>
            </a:pPr>
            <a:endParaRPr lang="sr-Latn-CS" dirty="0"/>
          </a:p>
          <a:p>
            <a:pPr algn="just">
              <a:spcBef>
                <a:spcPts val="600"/>
              </a:spcBef>
              <a:spcAft>
                <a:spcPts val="1200"/>
              </a:spcAft>
            </a:pPr>
            <a:r>
              <a:rPr lang="sr-Latn-CS" dirty="0" smtClean="0"/>
              <a:t>Podaci ne moraju fizički biti prisutni na teritoriji</a:t>
            </a:r>
          </a:p>
          <a:p>
            <a:pPr algn="just">
              <a:spcBef>
                <a:spcPts val="600"/>
              </a:spcBef>
              <a:spcAft>
                <a:spcPts val="1200"/>
              </a:spcAft>
            </a:pPr>
            <a:endParaRPr lang="sr-Latn-CS" dirty="0"/>
          </a:p>
          <a:p>
            <a:pPr algn="just">
              <a:spcBef>
                <a:spcPts val="600"/>
              </a:spcBef>
              <a:spcAft>
                <a:spcPts val="1200"/>
              </a:spcAft>
            </a:pPr>
            <a:r>
              <a:rPr lang="sr-Latn-CS" dirty="0" smtClean="0"/>
              <a:t>Lice uključuje fizička i pravna lica uključujući davaoce usluga</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46</a:t>
            </a:fld>
            <a:endParaRPr lang="sr-Latn-CS" dirty="0">
              <a:solidFill>
                <a:schemeClr val="tx1"/>
              </a:solidFill>
            </a:endParaRPr>
          </a:p>
        </p:txBody>
      </p:sp>
    </p:spTree>
    <p:extLst>
      <p:ext uri="{BB962C8B-B14F-4D97-AF65-F5344CB8AC3E}">
        <p14:creationId xmlns:p14="http://schemas.microsoft.com/office/powerpoint/2010/main" val="827147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dirty="0" smtClean="0"/>
              <a:t>licu na svojoj teritoriji, da </a:t>
            </a:r>
            <a:r>
              <a:rPr lang="sr-Latn-CS" sz="3200" b="1" dirty="0">
                <a:solidFill>
                  <a:srgbClr val="FF0000"/>
                </a:solidFill>
              </a:rPr>
              <a:t>preda određene računarske podatke</a:t>
            </a:r>
            <a:r>
              <a:rPr lang="sr-Latn-CS" dirty="0" smtClean="0"/>
              <a:t>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sz="2400" dirty="0" smtClean="0"/>
              <a:t>davaocu usluga koji svoje usluge pruža na teritoriji strane ugovornice, da preda podatke o pretplatniku koji se odnose na usluge koje taj davalac usluga poseduje ili kontroliše.</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47</a:t>
            </a:fld>
            <a:endParaRPr lang="sr-Latn-CS" dirty="0">
              <a:solidFill>
                <a:schemeClr val="tx1"/>
              </a:solidFill>
            </a:endParaRPr>
          </a:p>
        </p:txBody>
      </p:sp>
    </p:spTree>
    <p:extLst>
      <p:ext uri="{BB962C8B-B14F-4D97-AF65-F5344CB8AC3E}">
        <p14:creationId xmlns:p14="http://schemas.microsoft.com/office/powerpoint/2010/main" val="5991019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Određeni računarski podaci</a:t>
            </a:r>
            <a:endParaRPr lang="sr-Latn-CS" sz="3600" b="1" dirty="0"/>
          </a:p>
        </p:txBody>
      </p:sp>
      <p:sp>
        <p:nvSpPr>
          <p:cNvPr id="3" name="Content Placeholder 2"/>
          <p:cNvSpPr>
            <a:spLocks noGrp="1"/>
          </p:cNvSpPr>
          <p:nvPr>
            <p:ph idx="1"/>
          </p:nvPr>
        </p:nvSpPr>
        <p:spPr>
          <a:xfrm>
            <a:off x="635000" y="1661478"/>
            <a:ext cx="7945120" cy="4618672"/>
          </a:xfrm>
        </p:spPr>
        <p:txBody>
          <a:bodyPr/>
          <a:lstStyle/>
          <a:p>
            <a:pPr algn="just">
              <a:spcBef>
                <a:spcPts val="600"/>
              </a:spcBef>
              <a:spcAft>
                <a:spcPts val="1200"/>
              </a:spcAft>
            </a:pPr>
            <a:r>
              <a:rPr lang="sr-Latn-CS" sz="2800" dirty="0" smtClean="0"/>
              <a:t>Ovlašćenje se može vršiti u </a:t>
            </a:r>
            <a:r>
              <a:rPr lang="sr-Latn-CS" sz="2800" i="1" dirty="0" smtClean="0"/>
              <a:t>pojedinačnim slučajevima</a:t>
            </a:r>
            <a:r>
              <a:rPr lang="sr-Latn-CS" sz="2800" dirty="0" smtClean="0"/>
              <a:t> u vezi sa </a:t>
            </a:r>
            <a:r>
              <a:rPr lang="sr-Latn-CS" sz="2800" i="1" dirty="0" smtClean="0"/>
              <a:t>određenim osobama </a:t>
            </a:r>
            <a:endParaRPr lang="sr-Latn-CS" sz="2800" dirty="0" smtClean="0"/>
          </a:p>
          <a:p>
            <a:pPr algn="just">
              <a:spcBef>
                <a:spcPts val="600"/>
              </a:spcBef>
              <a:spcAft>
                <a:spcPts val="1200"/>
              </a:spcAft>
            </a:pPr>
            <a:r>
              <a:rPr lang="sr-Latn-CS" sz="2800" dirty="0" smtClean="0"/>
              <a:t>Ne ovlašćuje izdavanje naredbe koja zahteva neselektivne [BILO KOJE] podatke</a:t>
            </a:r>
          </a:p>
          <a:p>
            <a:pPr lvl="1" algn="just">
              <a:spcBef>
                <a:spcPts val="600"/>
              </a:spcBef>
              <a:spcAft>
                <a:spcPts val="1200"/>
              </a:spcAft>
            </a:pPr>
            <a:r>
              <a:rPr lang="sr-Latn-CS" sz="2400" dirty="0" smtClean="0"/>
              <a:t>Dozvoljeno: izdavanje e-mail adrese povezane sa određenim imenom</a:t>
            </a:r>
          </a:p>
          <a:p>
            <a:pPr lvl="1" algn="just">
              <a:spcBef>
                <a:spcPts val="600"/>
              </a:spcBef>
              <a:spcAft>
                <a:spcPts val="1200"/>
              </a:spcAft>
            </a:pPr>
            <a:r>
              <a:rPr lang="sr-Latn-CS" sz="2400" dirty="0" smtClean="0"/>
              <a:t>Nije dozvoljeno: izdavanje SVE e-pošte tokom poslednje tri godine povezane sa određenim imenom</a:t>
            </a:r>
            <a:endParaRPr lang="sr-Latn-CS" sz="2800" dirty="0" smtClean="0"/>
          </a:p>
          <a:p>
            <a:pPr algn="just">
              <a:spcBef>
                <a:spcPts val="600"/>
              </a:spcBef>
              <a:spcAft>
                <a:spcPts val="1200"/>
              </a:spcAft>
            </a:pPr>
            <a:r>
              <a:rPr lang="sr-Latn-CS" sz="2800" dirty="0" smtClean="0"/>
              <a:t>Manje nametljivo od pretrage i zaplene</a:t>
            </a:r>
          </a:p>
        </p:txBody>
      </p:sp>
      <p:sp>
        <p:nvSpPr>
          <p:cNvPr id="4" name="Slide Number Placeholder 3"/>
          <p:cNvSpPr>
            <a:spLocks noGrp="1"/>
          </p:cNvSpPr>
          <p:nvPr>
            <p:ph type="sldNum" sz="quarter" idx="12"/>
          </p:nvPr>
        </p:nvSpPr>
        <p:spPr>
          <a:xfrm>
            <a:off x="6568190" y="6356350"/>
            <a:ext cx="2133600" cy="365125"/>
          </a:xfrm>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48</a:t>
            </a:fld>
            <a:endParaRPr lang="sr-Latn-CS" dirty="0">
              <a:solidFill>
                <a:schemeClr val="tx1"/>
              </a:solidFill>
            </a:endParaRPr>
          </a:p>
        </p:txBody>
      </p:sp>
    </p:spTree>
    <p:extLst>
      <p:ext uri="{BB962C8B-B14F-4D97-AF65-F5344CB8AC3E}">
        <p14:creationId xmlns:p14="http://schemas.microsoft.com/office/powerpoint/2010/main" val="17062588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85000" lnSpcReduction="10000"/>
          </a:bodyPr>
          <a:lstStyle/>
          <a:p>
            <a:pPr marL="514350" indent="-514350" algn="just" eaLnBrk="1" fontAlgn="auto" hangingPunct="1">
              <a:spcBef>
                <a:spcPts val="600"/>
              </a:spcBef>
              <a:spcAft>
                <a:spcPts val="1200"/>
              </a:spcAft>
              <a:buFont typeface="+mj-lt"/>
              <a:buAutoNum type="arabicPeriod"/>
              <a:defRPr/>
            </a:pPr>
            <a:r>
              <a:rPr lang="sr-Latn-CS"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dirty="0" smtClean="0"/>
              <a:t>licu na svojoj teritoriji, da preda određene računarske podatke koje </a:t>
            </a:r>
            <a:r>
              <a:rPr lang="sr-Latn-CS" sz="3600" b="1" dirty="0">
                <a:solidFill>
                  <a:srgbClr val="FF0000"/>
                </a:solidFill>
              </a:rPr>
              <a:t>poseduje ili kontroliše</a:t>
            </a:r>
            <a:r>
              <a:rPr lang="sr-Latn-CS" dirty="0" smtClean="0"/>
              <a:t>,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dirty="0" smtClean="0"/>
              <a:t>davaocu usluga koji svoje usluge pruža na teritoriji strane ugovornice, da preda podatke o pretplatniku koji se odnose na usluge koje taj davalac usluga poseduje ili kontroliše.</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49</a:t>
            </a:fld>
            <a:endParaRPr lang="sr-Latn-CS" dirty="0">
              <a:solidFill>
                <a:schemeClr val="tx1"/>
              </a:solidFill>
            </a:endParaRPr>
          </a:p>
        </p:txBody>
      </p:sp>
    </p:spTree>
    <p:extLst>
      <p:ext uri="{BB962C8B-B14F-4D97-AF65-F5344CB8AC3E}">
        <p14:creationId xmlns:p14="http://schemas.microsoft.com/office/powerpoint/2010/main" val="1741098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sr-Latn-CS" sz="3600" b="1" dirty="0" smtClean="0"/>
              <a:t>Prvi deo</a:t>
            </a:r>
            <a:r>
              <a:t/>
            </a:r>
            <a:br/>
            <a:r>
              <a:rPr lang="sr-Latn-CS" sz="3600" b="1" dirty="0" smtClean="0"/>
              <a:t>Proceduralne odredbe Budapeštanske Konvencije</a:t>
            </a:r>
            <a:r>
              <a:rPr lang="sr-Latn-CS" dirty="0" smtClean="0"/>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5</a:t>
            </a:fld>
            <a:endParaRPr lang="sr-Latn-C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Posedovanje ili kontrola</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Fizičko posedovanje podataka koji su u pitanju; ILI</a:t>
            </a:r>
            <a:endParaRPr lang="sr-Latn-CS" dirty="0"/>
          </a:p>
          <a:p>
            <a:pPr algn="just"/>
            <a:endParaRPr lang="sr-Latn-CS" dirty="0" smtClean="0"/>
          </a:p>
          <a:p>
            <a:pPr algn="just"/>
            <a:r>
              <a:rPr lang="sr-Latn-CS" dirty="0" smtClean="0"/>
              <a:t>Slobodna kontrola nad izdavanjem podataka ("konstruktivno posedovanje") bez obzira da li je ili nije unutar teritorije</a:t>
            </a:r>
            <a:endParaRPr lang="sr-Latn-CS" dirty="0"/>
          </a:p>
          <a:p>
            <a:pPr algn="just"/>
            <a:endParaRPr lang="sr-Latn-CS" dirty="0" smtClean="0"/>
          </a:p>
          <a:p>
            <a:pPr algn="just"/>
            <a:r>
              <a:rPr lang="sr-Latn-CS" dirty="0" smtClean="0"/>
              <a:t>Ne uključuje tehničku mogućnost pristupa daljinski skladištenim podacima koji nisu u okviru legitimne kontrole</a:t>
            </a:r>
          </a:p>
          <a:p>
            <a:pPr algn="just"/>
            <a:endParaRPr lang="sr-Latn-CS"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50</a:t>
            </a:fld>
            <a:endParaRPr lang="sr-Latn-CS" dirty="0">
              <a:solidFill>
                <a:schemeClr val="tx1"/>
              </a:solidFill>
            </a:endParaRPr>
          </a:p>
        </p:txBody>
      </p:sp>
    </p:spTree>
    <p:extLst>
      <p:ext uri="{BB962C8B-B14F-4D97-AF65-F5344CB8AC3E}">
        <p14:creationId xmlns:p14="http://schemas.microsoft.com/office/powerpoint/2010/main" val="55024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dirty="0" smtClean="0"/>
              <a:t>licu na svojoj teritoriji, da preda određene računarske podatke koje </a:t>
            </a:r>
            <a:r>
              <a:rPr lang="sr-Latn-CS" sz="2400" dirty="0" smtClean="0"/>
              <a:t>poseduje ili kontroliše</a:t>
            </a:r>
            <a:r>
              <a:rPr lang="sr-Latn-CS" dirty="0" smtClean="0"/>
              <a:t>, a koji su </a:t>
            </a:r>
            <a:r>
              <a:rPr lang="sr-Latn-CS" sz="3200" b="1" dirty="0">
                <a:solidFill>
                  <a:srgbClr val="FF0000"/>
                </a:solidFill>
              </a:rPr>
              <a:t>sačuvani u računarskom sistemu ili na medijumu za čuvanje računarskih podataka</a:t>
            </a:r>
            <a:r>
              <a:rPr lang="sr-Latn-CS" dirty="0" smtClean="0"/>
              <a:t>; i</a:t>
            </a:r>
          </a:p>
          <a:p>
            <a:pPr marL="914400" lvl="1" indent="-514350" algn="just" eaLnBrk="1" fontAlgn="auto" hangingPunct="1">
              <a:spcBef>
                <a:spcPts val="600"/>
              </a:spcBef>
              <a:spcAft>
                <a:spcPts val="1200"/>
              </a:spcAft>
              <a:buFont typeface="+mj-lt"/>
              <a:buAutoNum type="alphaLcParenR"/>
              <a:defRPr/>
            </a:pPr>
            <a:r>
              <a:rPr lang="sr-Latn-CS" sz="2400" dirty="0" smtClean="0"/>
              <a:t>davaocu usluga koji svoje usluge pruža na teritoriji strane ugovornice, da preda podatke o pretplatniku koji se odnose na usluge koje taj davalac usluga poseduje ili kontroliše.</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51</a:t>
            </a:fld>
            <a:endParaRPr lang="sr-Latn-CS" dirty="0">
              <a:solidFill>
                <a:schemeClr val="tx1"/>
              </a:solidFill>
            </a:endParaRPr>
          </a:p>
        </p:txBody>
      </p:sp>
    </p:spTree>
    <p:extLst>
      <p:ext uri="{BB962C8B-B14F-4D97-AF65-F5344CB8AC3E}">
        <p14:creationId xmlns:p14="http://schemas.microsoft.com/office/powerpoint/2010/main" val="40744000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Sačuvano u računarskom sistemu</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Izdavanje samo sačuvanih (postojećih) podataka, bilo u:</a:t>
            </a:r>
          </a:p>
          <a:p>
            <a:pPr lvl="1" algn="just"/>
            <a:r>
              <a:rPr lang="sr-Latn-CS" dirty="0" smtClean="0"/>
              <a:t>Računarski sistem</a:t>
            </a:r>
          </a:p>
          <a:p>
            <a:pPr lvl="1" algn="just"/>
            <a:r>
              <a:rPr lang="sr-Latn-CS" dirty="0" smtClean="0"/>
              <a:t>Medijumu za čuvanje podataka računara</a:t>
            </a:r>
          </a:p>
          <a:p>
            <a:pPr lvl="1" algn="just"/>
            <a:endParaRPr lang="sr-Latn-CS" dirty="0"/>
          </a:p>
          <a:p>
            <a:pPr algn="just"/>
            <a:r>
              <a:rPr lang="sr-Latn-CS" dirty="0" smtClean="0"/>
              <a:t>Ne nameće obavezu zadržavanja podataka</a:t>
            </a:r>
          </a:p>
          <a:p>
            <a:pPr algn="just"/>
            <a:endParaRPr lang="sr-Latn-CS" dirty="0"/>
          </a:p>
          <a:p>
            <a:pPr algn="just"/>
            <a:r>
              <a:rPr lang="sr-Latn-CS" dirty="0" smtClean="0"/>
              <a:t>Međutim, zadržavanje je neophodno zbog efikasnosti</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52</a:t>
            </a:fld>
            <a:endParaRPr lang="sr-Latn-CS" dirty="0">
              <a:solidFill>
                <a:schemeClr val="tx1"/>
              </a:solidFill>
            </a:endParaRPr>
          </a:p>
        </p:txBody>
      </p:sp>
    </p:spTree>
    <p:extLst>
      <p:ext uri="{BB962C8B-B14F-4D97-AF65-F5344CB8AC3E}">
        <p14:creationId xmlns:p14="http://schemas.microsoft.com/office/powerpoint/2010/main" val="2762758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sz="3200" b="1" dirty="0">
                <a:solidFill>
                  <a:srgbClr val="FF0000"/>
                </a:solidFill>
              </a:rPr>
              <a:t>davaocu usluga</a:t>
            </a:r>
            <a:r>
              <a:rPr lang="sr-Latn-CS" dirty="0" smtClean="0"/>
              <a:t> koji svoje usluge pruža na teritoriji strane ugovornice, da preda podatke o pretplatniku koji se odnose na usluge koje taj davalac usluga poseduje ili kontroliše.</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53</a:t>
            </a:fld>
            <a:endParaRPr lang="sr-Latn-CS" dirty="0">
              <a:solidFill>
                <a:schemeClr val="tx1"/>
              </a:solidFill>
            </a:endParaRPr>
          </a:p>
        </p:txBody>
      </p:sp>
    </p:spTree>
    <p:extLst>
      <p:ext uri="{BB962C8B-B14F-4D97-AF65-F5344CB8AC3E}">
        <p14:creationId xmlns:p14="http://schemas.microsoft.com/office/powerpoint/2010/main" val="38680994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Davalac usluge</a:t>
            </a:r>
            <a:endParaRPr lang="sr-Latn-CS" sz="3600" b="1" dirty="0"/>
          </a:p>
        </p:txBody>
      </p:sp>
      <p:sp>
        <p:nvSpPr>
          <p:cNvPr id="3" name="Content Placeholder 2"/>
          <p:cNvSpPr>
            <a:spLocks noGrp="1"/>
          </p:cNvSpPr>
          <p:nvPr>
            <p:ph idx="1"/>
          </p:nvPr>
        </p:nvSpPr>
        <p:spPr>
          <a:xfrm>
            <a:off x="635000" y="1697038"/>
            <a:ext cx="8229600" cy="4525963"/>
          </a:xfrm>
        </p:spPr>
        <p:txBody>
          <a:bodyPr/>
          <a:lstStyle/>
          <a:p>
            <a:pPr algn="just">
              <a:spcBef>
                <a:spcPts val="600"/>
              </a:spcBef>
              <a:spcAft>
                <a:spcPts val="1200"/>
              </a:spcAft>
            </a:pPr>
            <a:r>
              <a:rPr lang="sr-Latn-CS" sz="2800" dirty="0" smtClean="0"/>
              <a:t>Uključuje bilo koji privatne ili javni subjekt koji:</a:t>
            </a:r>
          </a:p>
          <a:p>
            <a:pPr lvl="1" algn="just">
              <a:spcBef>
                <a:spcPts val="600"/>
              </a:spcBef>
              <a:spcAft>
                <a:spcPts val="1200"/>
              </a:spcAft>
            </a:pPr>
            <a:r>
              <a:rPr lang="sr-Latn-CS" sz="2400" dirty="0" smtClean="0"/>
              <a:t>Omogućava komunikaciju putem računarskog sistema; ILI</a:t>
            </a:r>
          </a:p>
          <a:p>
            <a:pPr lvl="1" algn="just">
              <a:spcBef>
                <a:spcPts val="600"/>
              </a:spcBef>
              <a:spcAft>
                <a:spcPts val="1200"/>
              </a:spcAft>
            </a:pPr>
            <a:r>
              <a:rPr lang="sr-Latn-CS" sz="2400" dirty="0" smtClean="0"/>
              <a:t>Obrađuje ili čuva računarske podatke u ime takvih entiteta </a:t>
            </a:r>
            <a:endParaRPr lang="sr-Latn-CS" sz="2400" dirty="0"/>
          </a:p>
          <a:p>
            <a:pPr algn="just">
              <a:spcBef>
                <a:spcPts val="600"/>
              </a:spcBef>
              <a:spcAft>
                <a:spcPts val="1200"/>
              </a:spcAft>
            </a:pPr>
            <a:r>
              <a:rPr lang="sr-Latn-CS" sz="2800" dirty="0" smtClean="0"/>
              <a:t>Može ponuditi usluge:</a:t>
            </a:r>
          </a:p>
          <a:p>
            <a:pPr lvl="1" algn="just">
              <a:spcBef>
                <a:spcPts val="600"/>
              </a:spcBef>
              <a:spcAft>
                <a:spcPts val="1200"/>
              </a:spcAft>
            </a:pPr>
            <a:r>
              <a:rPr lang="sr-Latn-CS" sz="2400" dirty="0" smtClean="0"/>
              <a:t>Za zatvorenu grupu ili za javnost </a:t>
            </a:r>
          </a:p>
          <a:p>
            <a:pPr lvl="1" algn="just">
              <a:spcBef>
                <a:spcPts val="600"/>
              </a:spcBef>
              <a:spcAft>
                <a:spcPts val="1200"/>
              </a:spcAft>
            </a:pPr>
            <a:r>
              <a:rPr lang="sr-Latn-CS" sz="2400" dirty="0" smtClean="0"/>
              <a:t>Bez naknade ili za naknadu</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54</a:t>
            </a:fld>
            <a:endParaRPr lang="sr-Latn-CS" dirty="0">
              <a:solidFill>
                <a:schemeClr val="tx1"/>
              </a:solidFill>
            </a:endParaRPr>
          </a:p>
        </p:txBody>
      </p:sp>
    </p:spTree>
    <p:extLst>
      <p:ext uri="{BB962C8B-B14F-4D97-AF65-F5344CB8AC3E}">
        <p14:creationId xmlns:p14="http://schemas.microsoft.com/office/powerpoint/2010/main" val="3234800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dirty="0" smtClean="0"/>
              <a:t>davaocu usluga koji </a:t>
            </a:r>
            <a:r>
              <a:rPr lang="sr-Latn-CS" sz="3200" b="1" dirty="0">
                <a:solidFill>
                  <a:srgbClr val="FF0000"/>
                </a:solidFill>
              </a:rPr>
              <a:t>svoje usluge pruža na teritoriji strane ugovornice</a:t>
            </a:r>
            <a:r>
              <a:rPr lang="sr-Latn-CS" dirty="0" smtClean="0"/>
              <a:t>, da preda podatke o pretplatniku koji se odnose na usluge koje taj davalac usluga poseduje ili kontroliše.</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55</a:t>
            </a:fld>
            <a:endParaRPr lang="sr-Latn-CS" dirty="0">
              <a:solidFill>
                <a:schemeClr val="tx1"/>
              </a:solidFill>
            </a:endParaRPr>
          </a:p>
        </p:txBody>
      </p:sp>
    </p:spTree>
    <p:extLst>
      <p:ext uri="{BB962C8B-B14F-4D97-AF65-F5344CB8AC3E}">
        <p14:creationId xmlns:p14="http://schemas.microsoft.com/office/powerpoint/2010/main" val="25641972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Pruža usluge na teritoriji strane ugovornice</a:t>
            </a:r>
            <a:endParaRPr lang="sr-Latn-CS" sz="3600" b="1" dirty="0"/>
          </a:p>
        </p:txBody>
      </p:sp>
      <p:sp>
        <p:nvSpPr>
          <p:cNvPr id="3" name="Content Placeholder 2"/>
          <p:cNvSpPr>
            <a:spLocks noGrp="1"/>
          </p:cNvSpPr>
          <p:nvPr>
            <p:ph idx="1"/>
          </p:nvPr>
        </p:nvSpPr>
        <p:spPr>
          <a:xfrm>
            <a:off x="482600" y="1417638"/>
            <a:ext cx="8229600" cy="4525963"/>
          </a:xfrm>
        </p:spPr>
        <p:txBody>
          <a:bodyPr/>
          <a:lstStyle/>
          <a:p>
            <a:pPr algn="just">
              <a:spcBef>
                <a:spcPts val="600"/>
              </a:spcBef>
              <a:spcAft>
                <a:spcPts val="1200"/>
              </a:spcAft>
            </a:pPr>
            <a:r>
              <a:rPr lang="sr-Latn-CS" sz="2800" dirty="0" smtClean="0"/>
              <a:t>Davalac </a:t>
            </a:r>
            <a:r>
              <a:rPr lang="sr-Latn-CS" sz="2800" dirty="0" smtClean="0"/>
              <a:t>usluga omogućava licima da se pretplate na njegove usluge na teritoriji (npr. </a:t>
            </a:r>
            <a:r>
              <a:rPr lang="sr-Latn-CS" sz="2800" dirty="0" smtClean="0"/>
              <a:t>ne </a:t>
            </a:r>
            <a:r>
              <a:rPr lang="sr-Latn-CS" sz="2800" dirty="0" smtClean="0"/>
              <a:t>blokiraju usluge); i</a:t>
            </a:r>
          </a:p>
          <a:p>
            <a:pPr algn="just">
              <a:spcBef>
                <a:spcPts val="600"/>
              </a:spcBef>
              <a:spcAft>
                <a:spcPts val="1200"/>
              </a:spcAft>
            </a:pPr>
            <a:r>
              <a:rPr lang="sr-Latn-CS" sz="2800" dirty="0" smtClean="0"/>
              <a:t>Davalac </a:t>
            </a:r>
            <a:r>
              <a:rPr lang="sr-Latn-CS" sz="2800" dirty="0" smtClean="0"/>
              <a:t>usluga je utvrdio pravu i značajnu vezu sa stranom - npr.:</a:t>
            </a:r>
          </a:p>
          <a:p>
            <a:pPr lvl="1" algn="just">
              <a:spcBef>
                <a:spcPts val="600"/>
              </a:spcBef>
              <a:spcAft>
                <a:spcPts val="600"/>
              </a:spcAft>
            </a:pPr>
            <a:r>
              <a:rPr lang="sr-Latn-CS" sz="2400" dirty="0" smtClean="0"/>
              <a:t>Lokalno oglašavanje i oglašavanje na lokalnom jeziku</a:t>
            </a:r>
          </a:p>
          <a:p>
            <a:pPr lvl="1" algn="just">
              <a:spcBef>
                <a:spcPts val="600"/>
              </a:spcBef>
              <a:spcAft>
                <a:spcPts val="600"/>
              </a:spcAft>
            </a:pPr>
            <a:r>
              <a:rPr lang="sr-Latn-CS" sz="2400" dirty="0" smtClean="0"/>
              <a:t>Koristeći lokalne pretplatničke informacije ili povezane podatke o saobraćaju tokom svojih aktivnosti</a:t>
            </a:r>
          </a:p>
          <a:p>
            <a:pPr lvl="1" algn="just">
              <a:spcBef>
                <a:spcPts val="600"/>
              </a:spcBef>
              <a:spcAft>
                <a:spcPts val="600"/>
              </a:spcAft>
            </a:pPr>
            <a:r>
              <a:rPr lang="sr-Latn-CS" sz="2400" dirty="0" smtClean="0"/>
              <a:t>Interaguje sa lokalnim pretplatnicima</a:t>
            </a:r>
          </a:p>
          <a:p>
            <a:pPr lvl="1" algn="just">
              <a:spcBef>
                <a:spcPts val="600"/>
              </a:spcBef>
              <a:spcAft>
                <a:spcPts val="600"/>
              </a:spcAft>
            </a:pPr>
            <a:r>
              <a:rPr lang="sr-Latn-CS" sz="2400" dirty="0" smtClean="0"/>
              <a:t>Da li se na drugi način smatra lokalnim</a:t>
            </a:r>
          </a:p>
          <a:p>
            <a:pPr lvl="1" algn="just">
              <a:spcBef>
                <a:spcPts val="600"/>
              </a:spcBef>
              <a:spcAft>
                <a:spcPts val="1200"/>
              </a:spcAft>
            </a:pPr>
            <a:endParaRPr lang="sr-Latn-CS" sz="2400" dirty="0" smtClean="0"/>
          </a:p>
          <a:p>
            <a:pPr algn="just">
              <a:spcBef>
                <a:spcPts val="600"/>
              </a:spcBef>
              <a:spcAft>
                <a:spcPts val="1200"/>
              </a:spcAft>
            </a:pPr>
            <a:endParaRPr lang="sr-Latn-CS" sz="2800"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56</a:t>
            </a:fld>
            <a:endParaRPr lang="sr-Latn-CS" dirty="0">
              <a:solidFill>
                <a:schemeClr val="tx1"/>
              </a:solidFill>
            </a:endParaRPr>
          </a:p>
        </p:txBody>
      </p:sp>
    </p:spTree>
    <p:extLst>
      <p:ext uri="{BB962C8B-B14F-4D97-AF65-F5344CB8AC3E}">
        <p14:creationId xmlns:p14="http://schemas.microsoft.com/office/powerpoint/2010/main" val="6822394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dirty="0" smtClean="0"/>
              <a:t>davaocu usluga koji </a:t>
            </a:r>
            <a:r>
              <a:rPr lang="sr-Latn-CS" sz="2400" dirty="0" smtClean="0"/>
              <a:t>svoje usluge pruža na teritoriji strane ugovornice</a:t>
            </a:r>
            <a:r>
              <a:rPr lang="sr-Latn-CS" dirty="0" smtClean="0"/>
              <a:t>, da </a:t>
            </a:r>
            <a:r>
              <a:rPr lang="sr-Latn-CS" sz="3200" b="1" dirty="0">
                <a:solidFill>
                  <a:srgbClr val="FF0000"/>
                </a:solidFill>
              </a:rPr>
              <a:t>preda podatke o pretplatniku</a:t>
            </a:r>
            <a:r>
              <a:rPr lang="sr-Latn-CS" dirty="0" smtClean="0"/>
              <a:t> koji se odnose na usluge koje taj davalac usluga poseduje ili kontroliše.</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57</a:t>
            </a:fld>
            <a:endParaRPr lang="sr-Latn-CS" dirty="0">
              <a:solidFill>
                <a:schemeClr val="tx1"/>
              </a:solidFill>
            </a:endParaRPr>
          </a:p>
        </p:txBody>
      </p:sp>
    </p:spTree>
    <p:extLst>
      <p:ext uri="{BB962C8B-B14F-4D97-AF65-F5344CB8AC3E}">
        <p14:creationId xmlns:p14="http://schemas.microsoft.com/office/powerpoint/2010/main" val="16348150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Podaci o pretplatniku</a:t>
            </a:r>
            <a:endParaRPr lang="sr-Latn-CS" sz="3600" b="1" dirty="0"/>
          </a:p>
        </p:txBody>
      </p:sp>
      <p:sp>
        <p:nvSpPr>
          <p:cNvPr id="3" name="Content Placeholder 2"/>
          <p:cNvSpPr>
            <a:spLocks noGrp="1"/>
          </p:cNvSpPr>
          <p:nvPr>
            <p:ph idx="1"/>
          </p:nvPr>
        </p:nvSpPr>
        <p:spPr>
          <a:xfrm>
            <a:off x="635000" y="1417638"/>
            <a:ext cx="8229600" cy="4525963"/>
          </a:xfrm>
        </p:spPr>
        <p:txBody>
          <a:bodyPr/>
          <a:lstStyle/>
          <a:p>
            <a:pPr algn="just"/>
            <a:r>
              <a:rPr lang="sr-Latn-CS" dirty="0" smtClean="0"/>
              <a:t>Informacije:</a:t>
            </a:r>
          </a:p>
          <a:p>
            <a:pPr lvl="1" algn="just"/>
            <a:r>
              <a:rPr lang="sr-Latn-CS" sz="3200" dirty="0" smtClean="0"/>
              <a:t>U obliku </a:t>
            </a:r>
            <a:r>
              <a:rPr lang="sr-Latn-CS" sz="3200" dirty="0" smtClean="0"/>
              <a:t>računarskih </a:t>
            </a:r>
            <a:r>
              <a:rPr lang="sr-Latn-CS" sz="3200" dirty="0" smtClean="0"/>
              <a:t>podataka;</a:t>
            </a:r>
          </a:p>
          <a:p>
            <a:pPr lvl="1" algn="just"/>
            <a:r>
              <a:rPr lang="sr-Latn-CS" sz="3200" dirty="0" smtClean="0"/>
              <a:t>U bilo kom drugom obliku;</a:t>
            </a:r>
          </a:p>
          <a:p>
            <a:pPr lvl="1" algn="just"/>
            <a:r>
              <a:rPr lang="sr-Latn-CS" sz="3200" dirty="0" smtClean="0"/>
              <a:t>U vezi sa pretplatnicima usluga;</a:t>
            </a:r>
          </a:p>
          <a:p>
            <a:pPr lvl="1" algn="just"/>
            <a:r>
              <a:rPr lang="sr-Latn-CS" sz="3200" dirty="0" smtClean="0"/>
              <a:t>Osim podataka o sadržaju i podataka o saobraćaju </a:t>
            </a:r>
          </a:p>
          <a:p>
            <a:pPr algn="just"/>
            <a:r>
              <a:rPr lang="sr-Latn-CS" dirty="0" smtClean="0"/>
              <a:t>Najčešće se traži u krivičnim istragama </a:t>
            </a:r>
          </a:p>
          <a:p>
            <a:pPr algn="just"/>
            <a:r>
              <a:rPr lang="sr-Latn-CS" dirty="0" smtClean="0"/>
              <a:t>Dobijeno preko izdate naredbe</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58</a:t>
            </a:fld>
            <a:endParaRPr lang="sr-Latn-CS" dirty="0">
              <a:solidFill>
                <a:schemeClr val="tx1"/>
              </a:solidFill>
            </a:endParaRPr>
          </a:p>
        </p:txBody>
      </p:sp>
    </p:spTree>
    <p:extLst>
      <p:ext uri="{BB962C8B-B14F-4D97-AF65-F5344CB8AC3E}">
        <p14:creationId xmlns:p14="http://schemas.microsoft.com/office/powerpoint/2010/main" val="839216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Podaci o pretplatniku</a:t>
            </a:r>
            <a:endParaRPr lang="sr-Latn-CS" sz="3600" b="1" dirty="0"/>
          </a:p>
        </p:txBody>
      </p:sp>
      <p:sp>
        <p:nvSpPr>
          <p:cNvPr id="3" name="Content Placeholder 2"/>
          <p:cNvSpPr>
            <a:spLocks noGrp="1"/>
          </p:cNvSpPr>
          <p:nvPr>
            <p:ph idx="1"/>
          </p:nvPr>
        </p:nvSpPr>
        <p:spPr>
          <a:xfrm>
            <a:off x="635000" y="1417638"/>
            <a:ext cx="8229600" cy="4525963"/>
          </a:xfrm>
        </p:spPr>
        <p:txBody>
          <a:bodyPr/>
          <a:lstStyle/>
          <a:p>
            <a:pPr algn="just"/>
            <a:r>
              <a:rPr lang="sr-Latn-CS" sz="2600" dirty="0" smtClean="0"/>
              <a:t>Informacije o pretplatniku omogućavaju uspostavljanje:</a:t>
            </a:r>
          </a:p>
          <a:p>
            <a:pPr lvl="1" algn="just"/>
            <a:r>
              <a:rPr lang="sr-Latn-CS" sz="2600" dirty="0" smtClean="0"/>
              <a:t>Vrsta korišćene komunikacijske usluge;</a:t>
            </a:r>
          </a:p>
          <a:p>
            <a:pPr lvl="1" algn="just"/>
            <a:r>
              <a:rPr lang="sr-Latn-CS" sz="2600" dirty="0" smtClean="0"/>
              <a:t>Period usluge;</a:t>
            </a:r>
          </a:p>
          <a:p>
            <a:pPr lvl="1" algn="just"/>
            <a:r>
              <a:rPr lang="sr-Latn-CS" sz="2600" dirty="0" smtClean="0"/>
              <a:t>Pretplatnici:</a:t>
            </a:r>
          </a:p>
          <a:p>
            <a:pPr lvl="2" algn="just"/>
            <a:r>
              <a:rPr lang="sr-Latn-CS" dirty="0" smtClean="0"/>
              <a:t>Identitet</a:t>
            </a:r>
          </a:p>
          <a:p>
            <a:pPr lvl="2" algn="just"/>
            <a:r>
              <a:rPr lang="sr-Latn-CS" dirty="0" smtClean="0"/>
              <a:t>Poštanska adresa</a:t>
            </a:r>
          </a:p>
          <a:p>
            <a:pPr lvl="2" algn="just"/>
            <a:r>
              <a:rPr lang="sr-Latn-CS" dirty="0" smtClean="0"/>
              <a:t>Broj telefona</a:t>
            </a:r>
          </a:p>
          <a:p>
            <a:pPr lvl="2" algn="just"/>
            <a:r>
              <a:rPr lang="sr-Latn-CS" dirty="0" smtClean="0"/>
              <a:t>Informacije o naplati </a:t>
            </a:r>
          </a:p>
          <a:p>
            <a:pPr lvl="2" algn="just"/>
            <a:r>
              <a:rPr lang="sr-Latn-CS" dirty="0" smtClean="0"/>
              <a:t>Informacije o plaćanju</a:t>
            </a:r>
          </a:p>
          <a:p>
            <a:pPr lvl="1" algn="just"/>
            <a:r>
              <a:rPr lang="sr-Latn-CS" sz="2600" dirty="0" smtClean="0"/>
              <a:t>Ostale informacije na lokaciji komunikacijske opreme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59</a:t>
            </a:fld>
            <a:endParaRPr lang="sr-Latn-CS" dirty="0">
              <a:solidFill>
                <a:schemeClr val="tx1"/>
              </a:solidFill>
            </a:endParaRPr>
          </a:p>
        </p:txBody>
      </p:sp>
    </p:spTree>
    <p:extLst>
      <p:ext uri="{BB962C8B-B14F-4D97-AF65-F5344CB8AC3E}">
        <p14:creationId xmlns:p14="http://schemas.microsoft.com/office/powerpoint/2010/main" val="3731591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sr-Latn-CS" b="1" dirty="0" smtClean="0"/>
              <a:t>Procesne odredbe</a:t>
            </a:r>
          </a:p>
        </p:txBody>
      </p:sp>
      <p:sp>
        <p:nvSpPr>
          <p:cNvPr id="197635" name="Rectangle 3"/>
          <p:cNvSpPr>
            <a:spLocks noGrp="1" noChangeArrowheads="1"/>
          </p:cNvSpPr>
          <p:nvPr>
            <p:ph type="body" idx="1"/>
          </p:nvPr>
        </p:nvSpPr>
        <p:spPr>
          <a:xfrm>
            <a:off x="515256" y="1614714"/>
            <a:ext cx="8229600" cy="4741636"/>
          </a:xfrm>
        </p:spPr>
        <p:txBody>
          <a:bodyPr rtlCol="0">
            <a:normAutofit fontScale="92500" lnSpcReduction="10000"/>
          </a:bodyPr>
          <a:lstStyle/>
          <a:p>
            <a:pPr eaLnBrk="1" fontAlgn="auto" hangingPunct="1">
              <a:lnSpc>
                <a:spcPct val="110000"/>
              </a:lnSpc>
              <a:spcBef>
                <a:spcPts val="600"/>
              </a:spcBef>
              <a:spcAft>
                <a:spcPts val="1200"/>
              </a:spcAft>
              <a:buFont typeface="Arial"/>
              <a:buNone/>
              <a:defRPr/>
            </a:pPr>
            <a:r>
              <a:rPr lang="sr-Latn-CS" b="1" dirty="0" smtClean="0">
                <a:latin typeface="+mj-lt"/>
              </a:rPr>
              <a:t>Član 14. - Oblast primene procesnih </a:t>
            </a:r>
            <a:r>
              <a:rPr lang="sr-Latn-CS" b="1" dirty="0" smtClean="0">
                <a:latin typeface="+mj-lt"/>
              </a:rPr>
              <a:t>odredaba </a:t>
            </a:r>
            <a:endParaRPr lang="sr-Latn-CS" b="1" dirty="0" smtClean="0">
              <a:latin typeface="+mj-lt"/>
            </a:endParaRPr>
          </a:p>
          <a:p>
            <a:pPr eaLnBrk="1" fontAlgn="auto" hangingPunct="1">
              <a:lnSpc>
                <a:spcPct val="110000"/>
              </a:lnSpc>
              <a:spcBef>
                <a:spcPts val="600"/>
              </a:spcBef>
              <a:spcAft>
                <a:spcPts val="1200"/>
              </a:spcAft>
              <a:defRPr/>
            </a:pPr>
            <a:r>
              <a:rPr lang="sr-Latn-CS" dirty="0" smtClean="0">
                <a:latin typeface="+mj-lt"/>
              </a:rPr>
              <a:t>Pravila Konvencije će biti primenjiva</a:t>
            </a:r>
          </a:p>
          <a:p>
            <a:pPr lvl="1" eaLnBrk="1" fontAlgn="auto" hangingPunct="1">
              <a:lnSpc>
                <a:spcPct val="110000"/>
              </a:lnSpc>
              <a:spcBef>
                <a:spcPts val="600"/>
              </a:spcBef>
              <a:spcAft>
                <a:spcPts val="1200"/>
              </a:spcAft>
              <a:defRPr/>
            </a:pPr>
            <a:r>
              <a:rPr lang="sr-Latn-CS" dirty="0" smtClean="0">
                <a:latin typeface="+mj-lt"/>
              </a:rPr>
              <a:t>Kada je krivično delo </a:t>
            </a:r>
            <a:r>
              <a:rPr lang="sr-Latn-CS" dirty="0" smtClean="0">
                <a:latin typeface="+mj-lt"/>
              </a:rPr>
              <a:t>koje je pod </a:t>
            </a:r>
            <a:r>
              <a:rPr lang="sr-Latn-CS" dirty="0" smtClean="0">
                <a:latin typeface="+mj-lt"/>
              </a:rPr>
              <a:t>istragom jedno od navedenih krivičnih dela u konvenciji</a:t>
            </a:r>
          </a:p>
          <a:p>
            <a:pPr lvl="1" eaLnBrk="1" fontAlgn="auto" hangingPunct="1">
              <a:lnSpc>
                <a:spcPct val="110000"/>
              </a:lnSpc>
              <a:spcBef>
                <a:spcPts val="600"/>
              </a:spcBef>
              <a:spcAft>
                <a:spcPts val="1200"/>
              </a:spcAft>
              <a:defRPr/>
            </a:pPr>
            <a:r>
              <a:rPr lang="sr-Latn-CS" dirty="0" smtClean="0">
                <a:latin typeface="+mj-lt"/>
              </a:rPr>
              <a:t>U istrazi bilo kog krivičnog dela, ako je izvršeno pomoću računarskog sistema</a:t>
            </a:r>
          </a:p>
          <a:p>
            <a:pPr lvl="1" eaLnBrk="1" fontAlgn="auto" hangingPunct="1">
              <a:lnSpc>
                <a:spcPct val="110000"/>
              </a:lnSpc>
              <a:spcBef>
                <a:spcPts val="600"/>
              </a:spcBef>
              <a:spcAft>
                <a:spcPts val="1200"/>
              </a:spcAft>
              <a:defRPr/>
            </a:pPr>
            <a:r>
              <a:rPr lang="sr-Latn-CS" dirty="0" smtClean="0">
                <a:latin typeface="+mj-lt"/>
              </a:rPr>
              <a:t>Na prikupljanje </a:t>
            </a:r>
            <a:r>
              <a:rPr lang="sr-Latn-CS" dirty="0" smtClean="0">
                <a:latin typeface="+mj-lt"/>
              </a:rPr>
              <a:t>dokaza u bilo kojoj </a:t>
            </a:r>
            <a:r>
              <a:rPr lang="sr-Latn-CS" dirty="0" smtClean="0">
                <a:latin typeface="+mj-lt"/>
              </a:rPr>
              <a:t>istrazi, </a:t>
            </a:r>
            <a:r>
              <a:rPr lang="sr-Latn-CS" dirty="0" smtClean="0">
                <a:latin typeface="+mj-lt"/>
              </a:rPr>
              <a:t>ako se dokazi u ovom slučaju čuvaju u bilo kakvoj digitalnoj evidenciji</a:t>
            </a:r>
            <a:endParaRPr lang="sr-Latn-CS"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a:t>
            </a:fld>
            <a:endParaRPr lang="sr-Latn-C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dirty="0" smtClean="0"/>
              <a:t>davaocu usluga koji svoje usluge pruža na teritoriji strane ugovornice, da preda podatke o pretplatniku koji se </a:t>
            </a:r>
            <a:r>
              <a:rPr lang="sr-Latn-CS" sz="3200" b="1" dirty="0">
                <a:solidFill>
                  <a:srgbClr val="FF0000"/>
                </a:solidFill>
              </a:rPr>
              <a:t>odnose na usluge</a:t>
            </a:r>
            <a:r>
              <a:rPr lang="sr-Latn-CS" dirty="0" smtClean="0"/>
              <a:t> koje taj davalac usluga poseduje ili kontroliše.</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60</a:t>
            </a:fld>
            <a:endParaRPr lang="sr-Latn-CS" dirty="0">
              <a:solidFill>
                <a:schemeClr val="tx1"/>
              </a:solidFill>
            </a:endParaRPr>
          </a:p>
        </p:txBody>
      </p:sp>
    </p:spTree>
    <p:extLst>
      <p:ext uri="{BB962C8B-B14F-4D97-AF65-F5344CB8AC3E}">
        <p14:creationId xmlns:p14="http://schemas.microsoft.com/office/powerpoint/2010/main" val="42609184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Odnose na usluge</a:t>
            </a:r>
            <a:endParaRPr lang="sr-Latn-CS" sz="3600" b="1" dirty="0"/>
          </a:p>
        </p:txBody>
      </p:sp>
      <p:sp>
        <p:nvSpPr>
          <p:cNvPr id="3" name="Content Placeholder 2"/>
          <p:cNvSpPr>
            <a:spLocks noGrp="1"/>
          </p:cNvSpPr>
          <p:nvPr>
            <p:ph idx="1"/>
          </p:nvPr>
        </p:nvSpPr>
        <p:spPr>
          <a:xfrm>
            <a:off x="635000" y="1905000"/>
            <a:ext cx="7838440" cy="4038601"/>
          </a:xfrm>
        </p:spPr>
        <p:txBody>
          <a:bodyPr/>
          <a:lstStyle/>
          <a:p>
            <a:pPr algn="just"/>
            <a:r>
              <a:rPr lang="sr-Latn-CS" sz="2600" dirty="0" smtClean="0"/>
              <a:t>Izdavanje naredbe može se izvršiti kako bi se dobile pretplatničke informacije koje se odnose na usluge koje se nude na teritoriji</a:t>
            </a:r>
          </a:p>
          <a:p>
            <a:pPr algn="just"/>
            <a:endParaRPr lang="sr-Latn-CS" sz="2600" dirty="0"/>
          </a:p>
          <a:p>
            <a:pPr algn="just"/>
            <a:r>
              <a:rPr lang="sr-Latn-CS" sz="2600" dirty="0" smtClean="0"/>
              <a:t>Ne odnosi se na pretplatničke informacije u vezi sa uslugama koje se nude isključivo van teritorije naručioca</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61</a:t>
            </a:fld>
            <a:endParaRPr lang="sr-Latn-CS" dirty="0">
              <a:solidFill>
                <a:schemeClr val="tx1"/>
              </a:solidFill>
            </a:endParaRPr>
          </a:p>
        </p:txBody>
      </p:sp>
    </p:spTree>
    <p:extLst>
      <p:ext uri="{BB962C8B-B14F-4D97-AF65-F5344CB8AC3E}">
        <p14:creationId xmlns:p14="http://schemas.microsoft.com/office/powerpoint/2010/main" val="26369081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sz="2800" dirty="0" smtClean="0"/>
              <a:t>Svaka Strana ugovornica treba da usvoji zakonodavne i druge mere, neophodne da bi svoje nadležne organe ovlastila da mogu da narede:</a:t>
            </a:r>
          </a:p>
          <a:p>
            <a:pPr marL="914400" lvl="1" indent="-514350" algn="just" eaLnBrk="1" fontAlgn="auto" hangingPunct="1">
              <a:spcBef>
                <a:spcPts val="600"/>
              </a:spcBef>
              <a:spcAft>
                <a:spcPts val="1200"/>
              </a:spcAft>
              <a:buFont typeface="+mj-lt"/>
              <a:buAutoNum type="alphaLcParenR"/>
              <a:defRPr/>
            </a:pPr>
            <a:r>
              <a:rPr lang="sr-Latn-CS" sz="2400" dirty="0" smtClean="0"/>
              <a:t>licu na svojoj teritoriji, da preda određene računarske podatke koje poseduje ili kontroliše, a koji su sačuvani u računarskom sistemu ili na medijumu za čuvanje računarskih podataka; i</a:t>
            </a:r>
          </a:p>
          <a:p>
            <a:pPr marL="914400" lvl="1" indent="-514350" algn="just" eaLnBrk="1" fontAlgn="auto" hangingPunct="1">
              <a:spcBef>
                <a:spcPts val="600"/>
              </a:spcBef>
              <a:spcAft>
                <a:spcPts val="1200"/>
              </a:spcAft>
              <a:buFont typeface="+mj-lt"/>
              <a:buAutoNum type="alphaLcParenR"/>
              <a:defRPr/>
            </a:pPr>
            <a:r>
              <a:rPr lang="sr-Latn-CS" dirty="0" smtClean="0"/>
              <a:t>davaocu usluga koji svoje usluge pruža na teritoriji strane ugovornice, da preda podatke o pretplatniku koji se </a:t>
            </a:r>
            <a:r>
              <a:rPr lang="sr-Latn-CS" sz="2400" dirty="0" smtClean="0"/>
              <a:t>odnose na usluge</a:t>
            </a:r>
            <a:r>
              <a:rPr lang="sr-Latn-CS" dirty="0" smtClean="0"/>
              <a:t> koje taj davalac usluga </a:t>
            </a:r>
            <a:r>
              <a:rPr lang="sr-Latn-CS" sz="3200" b="1" dirty="0">
                <a:solidFill>
                  <a:srgbClr val="FF0000"/>
                </a:solidFill>
              </a:rPr>
              <a:t>poseduje ili kontroliše</a:t>
            </a:r>
            <a:r>
              <a:rPr lang="sr-Latn-CS" dirty="0" smtClean="0"/>
              <a:t>.</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sr-Latn-CS" sz="3400" b="1" dirty="0" smtClean="0"/>
              <a:t>Član 18 - Izdavanje naredbe</a:t>
            </a:r>
            <a:endParaRPr lang="sr-Latn-CS" sz="3400" b="1"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62</a:t>
            </a:fld>
            <a:endParaRPr lang="sr-Latn-CS" dirty="0">
              <a:solidFill>
                <a:schemeClr val="tx1"/>
              </a:solidFill>
            </a:endParaRPr>
          </a:p>
        </p:txBody>
      </p:sp>
    </p:spTree>
    <p:extLst>
      <p:ext uri="{BB962C8B-B14F-4D97-AF65-F5344CB8AC3E}">
        <p14:creationId xmlns:p14="http://schemas.microsoft.com/office/powerpoint/2010/main" val="18547855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Posedovanje ili kontrola</a:t>
            </a:r>
            <a:endParaRPr lang="sr-Latn-CS" sz="3600" b="1" dirty="0"/>
          </a:p>
        </p:txBody>
      </p:sp>
      <p:sp>
        <p:nvSpPr>
          <p:cNvPr id="3" name="Content Placeholder 2"/>
          <p:cNvSpPr>
            <a:spLocks noGrp="1"/>
          </p:cNvSpPr>
          <p:nvPr>
            <p:ph idx="1"/>
          </p:nvPr>
        </p:nvSpPr>
        <p:spPr>
          <a:xfrm>
            <a:off x="635000" y="1417638"/>
            <a:ext cx="7945120" cy="4938712"/>
          </a:xfrm>
        </p:spPr>
        <p:txBody>
          <a:bodyPr/>
          <a:lstStyle/>
          <a:p>
            <a:pPr algn="just"/>
            <a:r>
              <a:rPr lang="sr-Latn-CS" dirty="0" smtClean="0"/>
              <a:t>Uključuje:</a:t>
            </a:r>
          </a:p>
          <a:p>
            <a:pPr lvl="1" algn="just"/>
            <a:r>
              <a:rPr lang="sr-Latn-CS" sz="2600" dirty="0" smtClean="0"/>
              <a:t>Pretplatničke informacije su u fizičkom vlasništvu davaoca usluga</a:t>
            </a:r>
          </a:p>
          <a:p>
            <a:pPr lvl="1" algn="just"/>
            <a:r>
              <a:rPr lang="sr-Latn-CS" sz="2600" dirty="0" smtClean="0"/>
              <a:t>Lokalno ili udaljeno sačuvane pretplatničkih informacija u kontroli davaoca usluga</a:t>
            </a:r>
          </a:p>
          <a:p>
            <a:pPr algn="just"/>
            <a:endParaRPr lang="sr-Latn-CS" sz="3000" dirty="0" smtClean="0"/>
          </a:p>
          <a:p>
            <a:pPr algn="just"/>
            <a:r>
              <a:rPr lang="sr-Latn-CS" dirty="0" smtClean="0"/>
              <a:t>Ne uključuje:</a:t>
            </a:r>
          </a:p>
          <a:p>
            <a:pPr lvl="1" algn="just"/>
            <a:r>
              <a:rPr lang="sr-Latn-CS" sz="2600" dirty="0" smtClean="0"/>
              <a:t>Podaci koji se ne nalaze u okviru legitimne kontrole davaoca usluga i kojima davaoci usluga imaju samo tehničku mogućnost pristupa</a:t>
            </a:r>
          </a:p>
          <a:p>
            <a:pPr lvl="1" algn="just"/>
            <a:endParaRPr lang="sr-Latn-CS" sz="2400"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63</a:t>
            </a:fld>
            <a:endParaRPr lang="sr-Latn-CS" dirty="0">
              <a:solidFill>
                <a:schemeClr val="tx1"/>
              </a:solidFill>
            </a:endParaRPr>
          </a:p>
        </p:txBody>
      </p:sp>
    </p:spTree>
    <p:extLst>
      <p:ext uri="{BB962C8B-B14F-4D97-AF65-F5344CB8AC3E}">
        <p14:creationId xmlns:p14="http://schemas.microsoft.com/office/powerpoint/2010/main" val="1712161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73100" y="-106601"/>
            <a:ext cx="7797799" cy="7048243"/>
          </a:xfrm>
          <a:prstGeom prst="rect">
            <a:avLst/>
          </a:prstGeom>
        </p:spPr>
      </p:pic>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64</a:t>
            </a:fld>
            <a:endParaRPr lang="sr-Latn-CS" dirty="0">
              <a:solidFill>
                <a:schemeClr val="tx1"/>
              </a:solidFill>
            </a:endParaRPr>
          </a:p>
        </p:txBody>
      </p:sp>
    </p:spTree>
    <p:extLst>
      <p:ext uri="{BB962C8B-B14F-4D97-AF65-F5344CB8AC3E}">
        <p14:creationId xmlns:p14="http://schemas.microsoft.com/office/powerpoint/2010/main" val="9727424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3"/>
          <a:stretch>
            <a:fillRect/>
          </a:stretch>
        </p:blipFill>
        <p:spPr>
          <a:xfrm>
            <a:off x="1252537" y="71438"/>
            <a:ext cx="6638925" cy="6378875"/>
          </a:xfrm>
          <a:prstGeom prst="rect">
            <a:avLst/>
          </a:prstGeom>
        </p:spPr>
      </p:pic>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65</a:t>
            </a:fld>
            <a:endParaRPr lang="sr-Latn-CS" dirty="0">
              <a:solidFill>
                <a:schemeClr val="tx1"/>
              </a:solidFill>
            </a:endParaRPr>
          </a:p>
        </p:txBody>
      </p:sp>
    </p:spTree>
    <p:extLst>
      <p:ext uri="{BB962C8B-B14F-4D97-AF65-F5344CB8AC3E}">
        <p14:creationId xmlns:p14="http://schemas.microsoft.com/office/powerpoint/2010/main" val="24721946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66</a:t>
            </a:fld>
            <a:endParaRPr lang="sr-Latn-CS" dirty="0"/>
          </a:p>
        </p:txBody>
      </p:sp>
      <p:sp>
        <p:nvSpPr>
          <p:cNvPr id="5" name="Rectangle 3"/>
          <p:cNvSpPr txBox="1">
            <a:spLocks/>
          </p:cNvSpPr>
          <p:nvPr/>
        </p:nvSpPr>
        <p:spPr bwMode="auto">
          <a:xfrm>
            <a:off x="348344" y="441960"/>
            <a:ext cx="8519885" cy="608076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Pretraživanje i zaplena sačuvanih računarskih podataka</a:t>
            </a:r>
            <a:endParaRPr lang="sr-Latn-CS"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(Član 19 - Budimpeštanska konvencija)</a:t>
            </a:r>
          </a:p>
          <a:p>
            <a:pPr eaLnBrk="1" hangingPunct="1">
              <a:lnSpc>
                <a:spcPct val="80000"/>
              </a:lnSpc>
              <a:spcBef>
                <a:spcPts val="600"/>
              </a:spcBef>
              <a:spcAft>
                <a:spcPts val="1200"/>
              </a:spcAft>
              <a:defRPr/>
            </a:pPr>
            <a:endParaRPr lang="sr-Latn-CS" altLang="x-none" sz="1800" dirty="0" smtClean="0">
              <a:ea typeface="ＭＳ Ｐゴシック" pitchFamily="34" charset="-128"/>
            </a:endParaRPr>
          </a:p>
          <a:p>
            <a:pPr eaLnBrk="1" hangingPunct="1">
              <a:lnSpc>
                <a:spcPct val="80000"/>
              </a:lnSpc>
              <a:spcBef>
                <a:spcPts val="600"/>
              </a:spcBef>
              <a:spcAft>
                <a:spcPts val="1200"/>
              </a:spcAft>
              <a:defRPr/>
            </a:pPr>
            <a:r>
              <a:rPr lang="sr-Latn-CS" altLang="x-none" sz="2400" b="1" i="1" dirty="0"/>
              <a:t>Gde</a:t>
            </a:r>
            <a:r>
              <a:rPr lang="sr-Latn-CS" altLang="x-none" sz="2400" i="1" dirty="0"/>
              <a:t>:</a:t>
            </a:r>
          </a:p>
          <a:p>
            <a:pPr lvl="1" eaLnBrk="1" hangingPunct="1">
              <a:lnSpc>
                <a:spcPct val="80000"/>
              </a:lnSpc>
              <a:spcBef>
                <a:spcPts val="600"/>
              </a:spcBef>
              <a:spcAft>
                <a:spcPts val="1200"/>
              </a:spcAft>
              <a:defRPr/>
            </a:pPr>
            <a:r>
              <a:rPr lang="sr-Latn-CS" altLang="x-none" sz="2000" i="1" dirty="0"/>
              <a:t>U računarskom sistemu ili njegovom delu</a:t>
            </a:r>
          </a:p>
          <a:p>
            <a:pPr lvl="1" eaLnBrk="1" hangingPunct="1">
              <a:lnSpc>
                <a:spcPct val="80000"/>
              </a:lnSpc>
              <a:spcBef>
                <a:spcPts val="600"/>
              </a:spcBef>
              <a:spcAft>
                <a:spcPts val="1200"/>
              </a:spcAft>
              <a:defRPr/>
            </a:pPr>
            <a:r>
              <a:rPr lang="sr-Latn-CS" altLang="x-none" sz="2000" i="1" dirty="0"/>
              <a:t>U medijumu za čuvanje </a:t>
            </a:r>
          </a:p>
          <a:p>
            <a:pPr lvl="1" eaLnBrk="1" hangingPunct="1">
              <a:lnSpc>
                <a:spcPct val="80000"/>
              </a:lnSpc>
              <a:spcBef>
                <a:spcPts val="600"/>
              </a:spcBef>
              <a:spcAft>
                <a:spcPts val="1200"/>
              </a:spcAft>
              <a:defRPr/>
            </a:pPr>
            <a:r>
              <a:rPr lang="sr-Latn-CS" altLang="x-none" sz="2000" i="1" dirty="0"/>
              <a:t>U računarskom sistemu dostupnom od početne (ekspeditivno produženje pretrage)</a:t>
            </a:r>
          </a:p>
          <a:p>
            <a:pPr eaLnBrk="1" hangingPunct="1">
              <a:lnSpc>
                <a:spcPct val="80000"/>
              </a:lnSpc>
              <a:spcBef>
                <a:spcPts val="600"/>
              </a:spcBef>
              <a:spcAft>
                <a:spcPts val="1200"/>
              </a:spcAft>
              <a:defRPr/>
            </a:pPr>
            <a:r>
              <a:rPr lang="sr-Latn-CS" altLang="x-none" sz="2400" b="1" i="1" dirty="0"/>
              <a:t>Šta</a:t>
            </a:r>
            <a:r>
              <a:rPr lang="sr-Latn-CS" altLang="x-none" sz="2400" i="1" dirty="0"/>
              <a:t>: </a:t>
            </a:r>
          </a:p>
          <a:p>
            <a:pPr lvl="1" eaLnBrk="1" hangingPunct="1">
              <a:lnSpc>
                <a:spcPct val="80000"/>
              </a:lnSpc>
              <a:spcBef>
                <a:spcPts val="600"/>
              </a:spcBef>
              <a:spcAft>
                <a:spcPts val="1200"/>
              </a:spcAft>
              <a:defRPr/>
            </a:pPr>
            <a:r>
              <a:rPr lang="sr-Latn-CS" altLang="x-none" sz="2000" i="1" dirty="0"/>
              <a:t>Zapleni ili slično obezbedi i razotkrije podatke sačuvane preko računarskog sistema</a:t>
            </a:r>
          </a:p>
          <a:p>
            <a:pPr lvl="1" eaLnBrk="1" hangingPunct="1">
              <a:lnSpc>
                <a:spcPct val="80000"/>
              </a:lnSpc>
              <a:spcBef>
                <a:spcPts val="600"/>
              </a:spcBef>
              <a:spcAft>
                <a:spcPts val="1200"/>
              </a:spcAft>
              <a:defRPr/>
            </a:pPr>
            <a:r>
              <a:rPr lang="sr-Latn-CS" altLang="x-none" sz="2000" i="1" dirty="0"/>
              <a:t>Ovlašćenje da zatraži potrebne informacije za razumevanje funkcionisanja sistema</a:t>
            </a:r>
          </a:p>
        </p:txBody>
      </p:sp>
    </p:spTree>
    <p:extLst>
      <p:ext uri="{BB962C8B-B14F-4D97-AF65-F5344CB8AC3E}">
        <p14:creationId xmlns:p14="http://schemas.microsoft.com/office/powerpoint/2010/main" val="27611867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67</a:t>
            </a:fld>
            <a:endParaRPr lang="sr-Latn-CS" dirty="0"/>
          </a:p>
        </p:txBody>
      </p:sp>
      <p:sp>
        <p:nvSpPr>
          <p:cNvPr id="5" name="Rectangle 3"/>
          <p:cNvSpPr txBox="1">
            <a:spLocks/>
          </p:cNvSpPr>
          <p:nvPr/>
        </p:nvSpPr>
        <p:spPr bwMode="auto">
          <a:xfrm>
            <a:off x="348344" y="1173480"/>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CS" altLang="x-none" sz="2800" b="1" i="1" dirty="0"/>
              <a:t>Zapleni ili slično obezbedi i razotkrije podatke sačuvane preko računarskog sistema</a:t>
            </a:r>
          </a:p>
          <a:p>
            <a:pPr eaLnBrk="1" hangingPunct="1">
              <a:lnSpc>
                <a:spcPct val="80000"/>
              </a:lnSpc>
              <a:spcBef>
                <a:spcPts val="600"/>
              </a:spcBef>
              <a:spcAft>
                <a:spcPts val="1200"/>
              </a:spcAft>
              <a:defRPr/>
            </a:pPr>
            <a:endParaRPr lang="sr-Latn-CS" altLang="x-none" sz="1800" dirty="0" smtClean="0">
              <a:ea typeface="ＭＳ Ｐゴシック" pitchFamily="34" charset="-128"/>
            </a:endParaRPr>
          </a:p>
          <a:p>
            <a:pPr algn="ctr" eaLnBrk="1" hangingPunct="1">
              <a:lnSpc>
                <a:spcPct val="80000"/>
              </a:lnSpc>
              <a:spcBef>
                <a:spcPts val="600"/>
              </a:spcBef>
              <a:spcAft>
                <a:spcPts val="1200"/>
              </a:spcAft>
              <a:defRPr/>
            </a:pPr>
            <a:r>
              <a:rPr lang="sr-Latn-CS" altLang="x-none" sz="2400" i="1" dirty="0"/>
              <a:t>Fizička zaplena</a:t>
            </a:r>
          </a:p>
          <a:p>
            <a:pPr algn="ctr" eaLnBrk="1" hangingPunct="1">
              <a:lnSpc>
                <a:spcPct val="80000"/>
              </a:lnSpc>
              <a:spcBef>
                <a:spcPts val="600"/>
              </a:spcBef>
              <a:spcAft>
                <a:spcPts val="1200"/>
              </a:spcAft>
              <a:defRPr/>
            </a:pPr>
            <a:r>
              <a:rPr lang="sr-Latn-CS" altLang="x-none" sz="2400" i="1" dirty="0"/>
              <a:t>Zaplena kroz jednostavno kopiranje podataka</a:t>
            </a:r>
          </a:p>
          <a:p>
            <a:pPr algn="ctr" eaLnBrk="1" hangingPunct="1">
              <a:lnSpc>
                <a:spcPct val="80000"/>
              </a:lnSpc>
              <a:spcBef>
                <a:spcPts val="600"/>
              </a:spcBef>
              <a:spcAft>
                <a:spcPts val="1200"/>
              </a:spcAft>
              <a:defRPr/>
            </a:pPr>
            <a:r>
              <a:rPr lang="sr-Latn-CS" altLang="x-none" sz="2400" i="1" dirty="0"/>
              <a:t>Zaplena kao održavanje celovitosti tih podataka, ostavljajući podatake na računaru gde se i čuvaju</a:t>
            </a:r>
          </a:p>
          <a:p>
            <a:pPr algn="ctr" eaLnBrk="1" hangingPunct="1">
              <a:lnSpc>
                <a:spcPct val="80000"/>
              </a:lnSpc>
              <a:spcBef>
                <a:spcPts val="600"/>
              </a:spcBef>
              <a:spcAft>
                <a:spcPts val="1200"/>
              </a:spcAft>
              <a:defRPr/>
            </a:pPr>
            <a:r>
              <a:rPr lang="sr-Latn-CS" altLang="x-none" sz="2400" i="1" dirty="0"/>
              <a:t>Zaplena, nametanjem nemogućnosti pristupa podacima, ili čak uklanjanjem određenih podataka iz određenog računara ili računarskog sistema</a:t>
            </a:r>
            <a:endParaRPr lang="sr-Latn-CS" altLang="x-none" sz="2400" i="1" dirty="0">
              <a:ea typeface="ＭＳ Ｐゴシック" pitchFamily="34" charset="-128"/>
            </a:endParaRPr>
          </a:p>
        </p:txBody>
      </p:sp>
    </p:spTree>
    <p:extLst>
      <p:ext uri="{BB962C8B-B14F-4D97-AF65-F5344CB8AC3E}">
        <p14:creationId xmlns:p14="http://schemas.microsoft.com/office/powerpoint/2010/main" val="31955968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sr-Latn-CS" sz="3400" b="1" dirty="0" smtClean="0"/>
              <a:t>Član</a:t>
            </a:r>
            <a:r>
              <a:rPr lang="sr-Latn-CS" sz="3400" b="1" dirty="0" smtClean="0"/>
              <a:t> </a:t>
            </a:r>
            <a:r>
              <a:rPr lang="sr-Latn-CS" sz="3400" b="1" dirty="0"/>
              <a:t>19</a:t>
            </a:r>
            <a:r>
              <a:rPr dirty="0"/>
              <a:t/>
            </a:r>
            <a:br>
              <a:rPr dirty="0"/>
            </a:br>
            <a:r>
              <a:rPr lang="sr-Latn-CS" sz="3400" b="1" dirty="0" smtClean="0"/>
              <a:t>Pretraživanje i zaplena sačuvanih računarskih podataka </a:t>
            </a:r>
            <a:endParaRPr lang="sr-Latn-CS" sz="3400" dirty="0"/>
          </a:p>
        </p:txBody>
      </p:sp>
      <p:sp>
        <p:nvSpPr>
          <p:cNvPr id="118787" name="Rectangle 3"/>
          <p:cNvSpPr>
            <a:spLocks noGrp="1" noChangeArrowheads="1"/>
          </p:cNvSpPr>
          <p:nvPr>
            <p:ph type="body" idx="1"/>
          </p:nvPr>
        </p:nvSpPr>
        <p:spPr>
          <a:xfrm>
            <a:off x="457200" y="1767840"/>
            <a:ext cx="8229600" cy="443769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sr-Latn-CS" sz="3000" dirty="0" smtClean="0">
                <a:latin typeface="+mj-lt"/>
              </a:rPr>
              <a:t>Svaka Strana ugovornica treba da usvoji zakonodavne i druge mere, neophodne da bi svoje nadležne organe ovlastila, da na svojoj teritoriji pretraže ili na sličan način pristupe:</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računarskom sistemu ili njegovom delu i u njemu sačuvanim računarskim podacima; i</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medijumu za čuvanje računarskih podataka na kome računarski podaci mogu da se sačuvaju.</a:t>
            </a:r>
            <a:endParaRPr lang="sr-Latn-CS" sz="26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68</a:t>
            </a:fld>
            <a:endParaRPr lang="sr-Latn-C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85000" lnSpcReduction="20000"/>
          </a:bodyPr>
          <a:lstStyle/>
          <a:p>
            <a:pPr marL="712788" indent="-712788" algn="just" eaLnBrk="1" fontAlgn="auto" hangingPunct="1">
              <a:spcAft>
                <a:spcPts val="0"/>
              </a:spcAft>
              <a:buFont typeface="+mj-lt"/>
              <a:buAutoNum type="arabicPeriod" startAt="2"/>
              <a:defRPr/>
            </a:pPr>
            <a:r>
              <a:rPr lang="sr-Latn-CS" dirty="0" smtClean="0"/>
              <a:t>Svaka Strana ugovornica treba da usvoji zakonodavne i druge mere, neophodne da bi ovlastila da kada njeni nadležni organi pretražuju ili na sličan način pristupaju određenom računarskom sistemu ili njegovom delu, u skladu sa stavom 1a) ovog člana i imaju osnove da veruju da su podaci koje traže sačuvani u drugom računarskom sistemu ili njegovom delu na svojoj teritoriji, pri čemu tim podacima može zakonito da se pristupi ili su dostupni preko početnog računarskog sistema, ti nadležni organi mogu odmah da prošire svoju pretragu ili da na drugi sličan način pristupe drugom računarskom sistemom.</a:t>
            </a:r>
          </a:p>
          <a:p>
            <a:pPr algn="just" eaLnBrk="1" fontAlgn="auto" hangingPunct="1">
              <a:spcAft>
                <a:spcPts val="0"/>
              </a:spcAft>
              <a:buFont typeface="Arial"/>
              <a:buNone/>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smtClean="0"/>
              <a:t>Član</a:t>
            </a:r>
            <a:r>
              <a:rPr lang="sr-Latn-CS" sz="3400" b="1" dirty="0" smtClean="0"/>
              <a:t> </a:t>
            </a:r>
            <a:r>
              <a:rPr lang="sr-Latn-CS" sz="3400" b="1" dirty="0"/>
              <a:t>19</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69</a:t>
            </a:fld>
            <a:endParaRPr lang="sr-Latn-CS" dirty="0"/>
          </a:p>
        </p:txBody>
      </p:sp>
    </p:spTree>
    <p:extLst>
      <p:ext uri="{BB962C8B-B14F-4D97-AF65-F5344CB8AC3E}">
        <p14:creationId xmlns:p14="http://schemas.microsoft.com/office/powerpoint/2010/main" val="1819276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smtClean="0"/>
              <a:t>Davalac usluge</a:t>
            </a:r>
            <a:endParaRPr lang="sr-Latn-CS" sz="3400" b="1" dirty="0"/>
          </a:p>
        </p:txBody>
      </p:sp>
      <p:sp>
        <p:nvSpPr>
          <p:cNvPr id="3" name="Content Placeholder 2"/>
          <p:cNvSpPr>
            <a:spLocks noGrp="1"/>
          </p:cNvSpPr>
          <p:nvPr>
            <p:ph idx="1"/>
          </p:nvPr>
        </p:nvSpPr>
        <p:spPr>
          <a:xfrm>
            <a:off x="494268" y="1590635"/>
            <a:ext cx="8229600" cy="4563033"/>
          </a:xfrm>
        </p:spPr>
        <p:txBody>
          <a:bodyPr>
            <a:noAutofit/>
          </a:bodyPr>
          <a:lstStyle/>
          <a:p>
            <a:pPr marL="0" indent="0">
              <a:spcBef>
                <a:spcPts val="600"/>
              </a:spcBef>
              <a:spcAft>
                <a:spcPts val="1200"/>
              </a:spcAft>
              <a:buNone/>
            </a:pPr>
            <a:r>
              <a:rPr lang="sr-Latn-CS" sz="3000" dirty="0" smtClean="0"/>
              <a:t>Budimpeštanska konvencija:</a:t>
            </a:r>
          </a:p>
          <a:p>
            <a:pPr marL="0" indent="0">
              <a:spcBef>
                <a:spcPts val="600"/>
              </a:spcBef>
              <a:spcAft>
                <a:spcPts val="1200"/>
              </a:spcAft>
              <a:buNone/>
            </a:pPr>
            <a:r>
              <a:rPr lang="sr-Latn-CS" sz="3000" b="1" dirty="0" smtClean="0"/>
              <a:t>""davalac usluge" </a:t>
            </a:r>
            <a:r>
              <a:rPr lang="sr-Latn-CS" sz="3000" dirty="0"/>
              <a:t>znači:</a:t>
            </a:r>
          </a:p>
          <a:p>
            <a:pPr marL="571500" indent="-571500">
              <a:spcBef>
                <a:spcPts val="600"/>
              </a:spcBef>
              <a:spcAft>
                <a:spcPts val="1200"/>
              </a:spcAft>
              <a:buFont typeface="+mj-lt"/>
              <a:buAutoNum type="romanUcPeriod"/>
            </a:pPr>
            <a:r>
              <a:rPr lang="sr-Latn-CS" sz="3000" dirty="0" smtClean="0"/>
              <a:t>svaki javni ili privatni </a:t>
            </a:r>
            <a:r>
              <a:rPr lang="sr-Latn-CS" sz="3000" dirty="0" smtClean="0"/>
              <a:t>subjekat </a:t>
            </a:r>
            <a:r>
              <a:rPr lang="sr-Latn-CS" sz="3000" dirty="0" smtClean="0"/>
              <a:t>koji korisnicima svoje usluge pruža mogućnost komuniciranja preko računarskog sistema, i</a:t>
            </a:r>
          </a:p>
          <a:p>
            <a:pPr marL="571500" indent="-571500">
              <a:spcBef>
                <a:spcPts val="600"/>
              </a:spcBef>
              <a:spcAft>
                <a:spcPts val="1200"/>
              </a:spcAft>
              <a:buFont typeface="+mj-lt"/>
              <a:buAutoNum type="romanUcPeriod"/>
            </a:pPr>
            <a:r>
              <a:rPr lang="sr-Latn-CS" sz="3000" dirty="0" smtClean="0"/>
              <a:t>svaki drugi </a:t>
            </a:r>
            <a:r>
              <a:rPr lang="sr-Latn-CS" sz="3000" dirty="0" smtClean="0"/>
              <a:t>subjekat </a:t>
            </a:r>
            <a:r>
              <a:rPr lang="sr-Latn-CS" sz="3000" dirty="0" smtClean="0"/>
              <a:t>koji obrađuje ili čuva računarske podatke u ime takve komunikacione usluge ili korisnika takve usluge.</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7</a:t>
            </a:fld>
            <a:endParaRPr lang="sr-Latn-CS" dirty="0"/>
          </a:p>
        </p:txBody>
      </p:sp>
    </p:spTree>
    <p:extLst>
      <p:ext uri="{BB962C8B-B14F-4D97-AF65-F5344CB8AC3E}">
        <p14:creationId xmlns:p14="http://schemas.microsoft.com/office/powerpoint/2010/main" val="128414244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rmAutofit fontScale="700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sr-Latn-CS" dirty="0" smtClean="0"/>
              <a:t>Svaka Strana ugovornica treba da usvoji zakonodavne i druge mere, neophodne da bi svoje nadležne organe ovlastila da zaplene ili na sličan način obezbede računarske podatke kojima je pristupljeno u skladu sa stav 1. ili 2. ovog člana. Te mere treba da obuhvate davanje ovlašćenja za:</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Te mere uključuju ovlašćenja da: zaplene ili na sličan način obezbede računarski sistem ili njegov deo ili medijum za čuvanje računarskih podataka;</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naprave i zadrže kopije tih računarskih podataka;</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održe celovitost bitnih sačuvanih računarskih podataka; i</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učine računarske podatke nedostupnim ili ih uklone iz računarskog sistema kojem je pristupljeno.</a:t>
            </a:r>
          </a:p>
          <a:p>
            <a:pPr algn="just" eaLnBrk="1" fontAlgn="auto" hangingPunct="1">
              <a:lnSpc>
                <a:spcPct val="110000"/>
              </a:lnSpc>
              <a:spcBef>
                <a:spcPts val="600"/>
              </a:spcBef>
              <a:spcAft>
                <a:spcPts val="1200"/>
              </a:spcAft>
              <a:buFont typeface="Arial"/>
              <a:buChar char="•"/>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70</a:t>
            </a:fld>
            <a:endParaRPr lang="sr-Latn-CS" dirty="0"/>
          </a:p>
        </p:txBody>
      </p:sp>
    </p:spTree>
    <p:extLst>
      <p:ext uri="{BB962C8B-B14F-4D97-AF65-F5344CB8AC3E}">
        <p14:creationId xmlns:p14="http://schemas.microsoft.com/office/powerpoint/2010/main" val="15459179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2057400"/>
            <a:ext cx="8229600" cy="4437063"/>
          </a:xfrm>
        </p:spPr>
        <p:txBody>
          <a:bodyPr/>
          <a:lstStyle/>
          <a:p>
            <a:pPr marL="514350" indent="-514350" algn="just" eaLnBrk="1" hangingPunct="1">
              <a:lnSpc>
                <a:spcPct val="80000"/>
              </a:lnSpc>
              <a:buFont typeface="+mj-lt"/>
              <a:buAutoNum type="arabicPeriod" startAt="4"/>
            </a:pPr>
            <a:r>
              <a:rPr lang="sr-Latn-CS" sz="3000" dirty="0" smtClean="0"/>
              <a:t>Svaka Strana ugovornica treba da usvoji zakonodavne i druge mere, neophodne da bi svoje nadležne organe ovlastila da narede svakom licu koje poznaje način rada računarskog sistema ili mere primenjene za zaštitu računarskih podataka na tom sistemu, da pruži, u razumnoj meri, neophodne podatke kako bi se omogućilo preduzimanje mera navedenih u st. i 2. ovog člana.</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71</a:t>
            </a:fld>
            <a:endParaRPr lang="sr-Latn-CS" dirty="0"/>
          </a:p>
        </p:txBody>
      </p:sp>
    </p:spTree>
    <p:extLst>
      <p:ext uri="{BB962C8B-B14F-4D97-AF65-F5344CB8AC3E}">
        <p14:creationId xmlns:p14="http://schemas.microsoft.com/office/powerpoint/2010/main" val="360740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118787" name="Rectangle 3"/>
          <p:cNvSpPr>
            <a:spLocks noGrp="1" noChangeArrowheads="1"/>
          </p:cNvSpPr>
          <p:nvPr>
            <p:ph type="body" idx="1"/>
          </p:nvPr>
        </p:nvSpPr>
        <p:spPr>
          <a:xfrm>
            <a:off x="457200" y="1706880"/>
            <a:ext cx="8229600" cy="4498658"/>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dirty="0" smtClean="0"/>
              <a:t>Svaka Strana ugovornica treba da usvoji zakonodavne i druge mere, neophodne da bi svoje </a:t>
            </a:r>
            <a:r>
              <a:rPr lang="sr-Latn-CS" sz="3600" b="1" dirty="0">
                <a:solidFill>
                  <a:srgbClr val="FF0000"/>
                </a:solidFill>
                <a:latin typeface="+mj-lt"/>
              </a:rPr>
              <a:t>nadležne organe</a:t>
            </a:r>
            <a:r>
              <a:rPr lang="sr-Latn-CS" dirty="0" smtClean="0"/>
              <a:t> ovlastila, da na svojoj teritoriji pretraže ili na sličan način pristupe:</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računarskom sistemu ili njegovom delu i u njemu sačuvanim računarskim podacima; i</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medijumu za čuvanje računarskih podataka na kome računarski podaci mogu da se sačuvaju.</a:t>
            </a:r>
            <a:endParaRPr lang="sr-Latn-CS" sz="2600" dirty="0">
              <a:latin typeface="+mj-lt"/>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72</a:t>
            </a:fld>
            <a:endParaRPr lang="sr-Latn-CS" dirty="0">
              <a:solidFill>
                <a:schemeClr val="tx1"/>
              </a:solidFill>
            </a:endParaRPr>
          </a:p>
        </p:txBody>
      </p:sp>
    </p:spTree>
    <p:extLst>
      <p:ext uri="{BB962C8B-B14F-4D97-AF65-F5344CB8AC3E}">
        <p14:creationId xmlns:p14="http://schemas.microsoft.com/office/powerpoint/2010/main" val="27912462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Nadležni organi</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Mogu biti:</a:t>
            </a:r>
          </a:p>
          <a:p>
            <a:pPr lvl="1" algn="just"/>
            <a:r>
              <a:rPr lang="sr-Latn-CS" dirty="0" smtClean="0"/>
              <a:t>Službenik organa reda</a:t>
            </a:r>
          </a:p>
          <a:p>
            <a:pPr lvl="1" algn="just"/>
            <a:r>
              <a:rPr lang="sr-Latn-CS" dirty="0" smtClean="0"/>
              <a:t>Sudski službenik</a:t>
            </a:r>
          </a:p>
          <a:p>
            <a:pPr lvl="1" algn="just"/>
            <a:r>
              <a:rPr lang="sr-Latn-CS" dirty="0" smtClean="0"/>
              <a:t>Tužilac ili sudija</a:t>
            </a:r>
          </a:p>
          <a:p>
            <a:pPr lvl="1" algn="just"/>
            <a:r>
              <a:rPr lang="sr-Latn-CS" dirty="0" smtClean="0"/>
              <a:t>Administrativni službenik</a:t>
            </a:r>
          </a:p>
          <a:p>
            <a:pPr lvl="1" algn="just"/>
            <a:endParaRPr lang="sr-Latn-CS" dirty="0"/>
          </a:p>
          <a:p>
            <a:pPr algn="just"/>
            <a:r>
              <a:rPr lang="sr-Latn-CS" dirty="0" smtClean="0"/>
              <a:t>Može da varira u zavisnosti od vrste uključenih računarskih podataka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73</a:t>
            </a:fld>
            <a:endParaRPr lang="sr-Latn-CS" dirty="0">
              <a:solidFill>
                <a:schemeClr val="tx1"/>
              </a:solidFill>
            </a:endParaRPr>
          </a:p>
        </p:txBody>
      </p:sp>
    </p:spTree>
    <p:extLst>
      <p:ext uri="{BB962C8B-B14F-4D97-AF65-F5344CB8AC3E}">
        <p14:creationId xmlns:p14="http://schemas.microsoft.com/office/powerpoint/2010/main" val="20347258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118787" name="Rectangle 3"/>
          <p:cNvSpPr>
            <a:spLocks noGrp="1" noChangeArrowheads="1"/>
          </p:cNvSpPr>
          <p:nvPr>
            <p:ph type="body" idx="1"/>
          </p:nvPr>
        </p:nvSpPr>
        <p:spPr>
          <a:xfrm>
            <a:off x="457200" y="1752600"/>
            <a:ext cx="8229600" cy="4452938"/>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sr-Latn-CS" dirty="0" smtClean="0"/>
              <a:t>Svaka Strana ugovornica treba da usvoji zakonodavne i druge mere, neophodne da bi svoje </a:t>
            </a:r>
            <a:r>
              <a:rPr lang="sr-Latn-CS" sz="3000" dirty="0" smtClean="0">
                <a:latin typeface="+mj-lt"/>
              </a:rPr>
              <a:t>nadležne organe</a:t>
            </a:r>
            <a:r>
              <a:rPr lang="sr-Latn-CS" dirty="0" smtClean="0"/>
              <a:t> ovlastila, da na svojoj teritoriji </a:t>
            </a:r>
            <a:r>
              <a:rPr lang="sr-Latn-CS" sz="3600" b="1" dirty="0">
                <a:solidFill>
                  <a:srgbClr val="FF0000"/>
                </a:solidFill>
                <a:latin typeface="+mj-lt"/>
              </a:rPr>
              <a:t>pretraže ili na sličan način pristupe</a:t>
            </a:r>
            <a:r>
              <a:rPr lang="sr-Latn-CS" dirty="0" smtClean="0"/>
              <a:t>:</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računarskom sistemu ili njegovom delu i u njemu sačuvanim računarskim podacima; i</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medijumu za čuvanje računarskih podataka na kome računarski podaci mogu da se sačuvaju.</a:t>
            </a:r>
            <a:endParaRPr lang="sr-Latn-CS" sz="2600" dirty="0">
              <a:latin typeface="+mj-lt"/>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74</a:t>
            </a:fld>
            <a:endParaRPr lang="sr-Latn-CS" dirty="0">
              <a:solidFill>
                <a:schemeClr val="tx1"/>
              </a:solidFill>
            </a:endParaRPr>
          </a:p>
        </p:txBody>
      </p:sp>
    </p:spTree>
    <p:extLst>
      <p:ext uri="{BB962C8B-B14F-4D97-AF65-F5344CB8AC3E}">
        <p14:creationId xmlns:p14="http://schemas.microsoft.com/office/powerpoint/2010/main" val="124294813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Pretraga ili sličan pristup</a:t>
            </a:r>
            <a:endParaRPr lang="sr-Latn-CS" sz="3600" b="1" dirty="0"/>
          </a:p>
        </p:txBody>
      </p:sp>
      <p:sp>
        <p:nvSpPr>
          <p:cNvPr id="3" name="Content Placeholder 2"/>
          <p:cNvSpPr>
            <a:spLocks noGrp="1"/>
          </p:cNvSpPr>
          <p:nvPr>
            <p:ph idx="1"/>
          </p:nvPr>
        </p:nvSpPr>
        <p:spPr>
          <a:xfrm>
            <a:off x="635000" y="1630680"/>
            <a:ext cx="7868920" cy="4389121"/>
          </a:xfrm>
        </p:spPr>
        <p:txBody>
          <a:bodyPr/>
          <a:lstStyle/>
          <a:p>
            <a:pPr marL="0" indent="0" algn="just">
              <a:buNone/>
            </a:pPr>
            <a:r>
              <a:rPr lang="sr-Latn-CS" b="1" dirty="0" smtClean="0"/>
              <a:t>Pretraga: </a:t>
            </a:r>
          </a:p>
          <a:p>
            <a:pPr algn="just"/>
            <a:r>
              <a:rPr lang="sr-Latn-CS" dirty="0" smtClean="0"/>
              <a:t>tražiti, čitati, pregledati, ispitati ili proveravati podatke</a:t>
            </a:r>
          </a:p>
          <a:p>
            <a:pPr algn="just"/>
            <a:endParaRPr lang="sr-Latn-CS" dirty="0"/>
          </a:p>
          <a:p>
            <a:pPr marL="0" indent="0" algn="just">
              <a:buNone/>
            </a:pPr>
            <a:r>
              <a:rPr lang="sr-Latn-CS" b="1" dirty="0" smtClean="0"/>
              <a:t>Pristup: </a:t>
            </a:r>
          </a:p>
          <a:p>
            <a:pPr algn="just"/>
            <a:r>
              <a:rPr lang="sr-Latn-CS" dirty="0" smtClean="0"/>
              <a:t>pogodniji termin za računarske podatke</a:t>
            </a:r>
          </a:p>
          <a:p>
            <a:pPr algn="just"/>
            <a:endParaRPr lang="sr-Latn-CS" dirty="0"/>
          </a:p>
          <a:p>
            <a:pPr marL="0" indent="0" algn="just">
              <a:buNone/>
            </a:pPr>
            <a:r>
              <a:rPr lang="sr-Latn-CS" dirty="0" smtClean="0"/>
              <a:t>Oba termina korišćena kod član-a 19. su tehnološki neutralna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75</a:t>
            </a:fld>
            <a:endParaRPr lang="sr-Latn-CS" dirty="0">
              <a:solidFill>
                <a:schemeClr val="tx1"/>
              </a:solidFill>
            </a:endParaRPr>
          </a:p>
        </p:txBody>
      </p:sp>
    </p:spTree>
    <p:extLst>
      <p:ext uri="{BB962C8B-B14F-4D97-AF65-F5344CB8AC3E}">
        <p14:creationId xmlns:p14="http://schemas.microsoft.com/office/powerpoint/2010/main" val="7529566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sr-Latn-CS" sz="3400" b="1" dirty="0"/>
              <a:t>Član 19 </a:t>
            </a:r>
            <a:r>
              <a:rPr dirty="0" smtClean="0"/>
              <a:t/>
            </a:r>
            <a:br>
              <a:rPr dirty="0" smtClean="0"/>
            </a:br>
            <a:r>
              <a:rPr lang="sr-Latn-CS" sz="3400" b="1" dirty="0" smtClean="0"/>
              <a:t>Pretraživanje </a:t>
            </a:r>
            <a:r>
              <a:rPr lang="sr-Latn-CS" sz="3400" b="1" dirty="0" smtClean="0"/>
              <a:t>i zaplena sačuvanih računarskih podataka </a:t>
            </a:r>
            <a:endParaRPr lang="sr-Latn-CS" sz="3400" dirty="0"/>
          </a:p>
        </p:txBody>
      </p:sp>
      <p:sp>
        <p:nvSpPr>
          <p:cNvPr id="118787" name="Rectangle 3"/>
          <p:cNvSpPr>
            <a:spLocks noGrp="1" noChangeArrowheads="1"/>
          </p:cNvSpPr>
          <p:nvPr>
            <p:ph type="body" idx="1"/>
          </p:nvPr>
        </p:nvSpPr>
        <p:spPr>
          <a:xfrm>
            <a:off x="457200" y="1569720"/>
            <a:ext cx="8229600" cy="4635818"/>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sr-Latn-CS" sz="3000" dirty="0" smtClean="0">
                <a:latin typeface="+mj-lt"/>
              </a:rPr>
              <a:t>Svaka Strana ugovornica treba da usvoji zakonodavne i druge mere, neophodne da bi svoje nadležne organe ovlastila, da na svojoj teritoriji pretraže ili na sličan način pristupe:</a:t>
            </a:r>
          </a:p>
          <a:p>
            <a:pPr marL="914400" lvl="1" indent="-514350" algn="just" eaLnBrk="1" fontAlgn="auto" hangingPunct="1">
              <a:spcBef>
                <a:spcPts val="600"/>
              </a:spcBef>
              <a:spcAft>
                <a:spcPts val="1200"/>
              </a:spcAft>
              <a:buFont typeface="+mj-lt"/>
              <a:buAutoNum type="alphaLcParenR"/>
              <a:defRPr/>
            </a:pPr>
            <a:r>
              <a:rPr lang="sr-Latn-CS" sz="2600" dirty="0" smtClean="0">
                <a:latin typeface="+mj-lt"/>
              </a:rPr>
              <a:t> </a:t>
            </a:r>
            <a:r>
              <a:rPr lang="sr-Latn-CS" sz="3200" b="1" dirty="0">
                <a:solidFill>
                  <a:srgbClr val="FF0000"/>
                </a:solidFill>
                <a:latin typeface="+mj-lt"/>
              </a:rPr>
              <a:t>računarskom sistemu ili njegovom delu i u njemu sačuvanim računarskim podacim</a:t>
            </a:r>
            <a:r>
              <a:rPr lang="sr-Latn-CS" sz="2600" dirty="0">
                <a:latin typeface="+mj-lt"/>
              </a:rPr>
              <a:t>; i</a:t>
            </a:r>
          </a:p>
          <a:p>
            <a:pPr marL="914400" lvl="1" indent="-514350" algn="just" eaLnBrk="1" fontAlgn="auto" hangingPunct="1">
              <a:spcBef>
                <a:spcPts val="600"/>
              </a:spcBef>
              <a:spcAft>
                <a:spcPts val="1200"/>
              </a:spcAft>
              <a:buFont typeface="+mj-lt"/>
              <a:buAutoNum type="alphaLcParenR"/>
              <a:defRPr/>
            </a:pPr>
            <a:r>
              <a:rPr lang="sr-Latn-CS" sz="3200" b="1" dirty="0">
                <a:solidFill>
                  <a:srgbClr val="FF0000"/>
                </a:solidFill>
                <a:latin typeface="+mj-lt"/>
              </a:rPr>
              <a:t>medijumu za čuvanje računarskih podataka na kome računarski podaci mogu da se sačuvaju</a:t>
            </a:r>
            <a:r>
              <a:rPr lang="sr-Latn-CS" dirty="0" smtClean="0"/>
              <a:t> na njenoj teritoriji</a:t>
            </a:r>
            <a:endParaRPr lang="sr-Latn-CS" sz="2600" dirty="0">
              <a:latin typeface="+mj-lt"/>
            </a:endParaRPr>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76</a:t>
            </a:fld>
            <a:endParaRPr lang="sr-Latn-CS" dirty="0">
              <a:solidFill>
                <a:schemeClr val="tx1"/>
              </a:solidFill>
            </a:endParaRPr>
          </a:p>
        </p:txBody>
      </p:sp>
    </p:spTree>
    <p:extLst>
      <p:ext uri="{BB962C8B-B14F-4D97-AF65-F5344CB8AC3E}">
        <p14:creationId xmlns:p14="http://schemas.microsoft.com/office/powerpoint/2010/main" val="292346038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Računarski sistem ili medijum za čuvanje računarskih podataka</a:t>
            </a:r>
            <a:endParaRPr lang="sr-Latn-CS" sz="3600" b="1" dirty="0"/>
          </a:p>
        </p:txBody>
      </p:sp>
      <p:sp>
        <p:nvSpPr>
          <p:cNvPr id="3" name="Content Placeholder 2"/>
          <p:cNvSpPr>
            <a:spLocks noGrp="1"/>
          </p:cNvSpPr>
          <p:nvPr>
            <p:ph idx="1"/>
          </p:nvPr>
        </p:nvSpPr>
        <p:spPr>
          <a:xfrm>
            <a:off x="635000" y="1783398"/>
            <a:ext cx="7929880" cy="4525963"/>
          </a:xfrm>
        </p:spPr>
        <p:txBody>
          <a:bodyPr/>
          <a:lstStyle/>
          <a:p>
            <a:pPr algn="just"/>
            <a:r>
              <a:rPr lang="sr-Latn-CS" sz="2800" dirty="0" smtClean="0"/>
              <a:t>Organi reda mogu pretraživati i pristupiti računarskim podacima koji su:</a:t>
            </a:r>
          </a:p>
          <a:p>
            <a:pPr lvl="1" algn="just"/>
            <a:r>
              <a:rPr lang="sr-Latn-CS" sz="2400" dirty="0" smtClean="0"/>
              <a:t>U okviru računarskog sistema</a:t>
            </a:r>
          </a:p>
          <a:p>
            <a:pPr lvl="1" algn="just"/>
            <a:r>
              <a:rPr lang="sr-Latn-CS" sz="2400" dirty="0" smtClean="0"/>
              <a:t>U okviru dela računarskog sistema (npr. povezan uređaj za čuvanje podataka)</a:t>
            </a:r>
          </a:p>
          <a:p>
            <a:pPr lvl="1" algn="just"/>
            <a:r>
              <a:rPr lang="sr-Latn-CS" sz="2400" dirty="0" smtClean="0"/>
              <a:t>Na posebnom medijumu za čuvanje podataka (npr. Disketa)</a:t>
            </a:r>
          </a:p>
          <a:p>
            <a:pPr algn="just"/>
            <a:endParaRPr lang="sr-Latn-CS" sz="2800" dirty="0" smtClean="0"/>
          </a:p>
          <a:p>
            <a:pPr algn="just"/>
            <a:r>
              <a:rPr lang="sr-Latn-CS" sz="2800" dirty="0" smtClean="0"/>
              <a:t>Može ili ne mora uključiti podatke u prenosu (npr. Neotvorena poruka e-pošte u poštanskom sandučetu IDU-a dok ga ne preuzme primalac</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77</a:t>
            </a:fld>
            <a:endParaRPr lang="sr-Latn-CS" dirty="0">
              <a:solidFill>
                <a:schemeClr val="tx1"/>
              </a:solidFill>
            </a:endParaRPr>
          </a:p>
        </p:txBody>
      </p:sp>
    </p:spTree>
    <p:extLst>
      <p:ext uri="{BB962C8B-B14F-4D97-AF65-F5344CB8AC3E}">
        <p14:creationId xmlns:p14="http://schemas.microsoft.com/office/powerpoint/2010/main" val="39620371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7360"/>
            <a:ext cx="8229600" cy="4800600"/>
          </a:xfrm>
        </p:spPr>
        <p:txBody>
          <a:bodyPr rtlCol="0">
            <a:normAutofit fontScale="70000" lnSpcReduction="20000"/>
          </a:bodyPr>
          <a:lstStyle/>
          <a:p>
            <a:pPr marL="712788" indent="-712788" algn="just" eaLnBrk="1" fontAlgn="auto" hangingPunct="1">
              <a:lnSpc>
                <a:spcPct val="120000"/>
              </a:lnSpc>
              <a:spcAft>
                <a:spcPts val="0"/>
              </a:spcAft>
              <a:buFont typeface="+mj-lt"/>
              <a:buAutoNum type="arabicPeriod" startAt="2"/>
              <a:defRPr/>
            </a:pPr>
            <a:r>
              <a:rPr lang="sr-Latn-CS" dirty="0" smtClean="0"/>
              <a:t>Svaka Strana ugovornica treba da usvoji zakonodavne i druge mere, neophodne da bi ovlastila da kada njeni nadležni organi pretražuju ili na sličan način pristupaju određenom računarskom sistemu ili njegovom delu, u skladu sa stavom 1a) ovog člana i imaju osnove da veruju da su podaci koje traže sačuvani u drugom računarskom sistemu ili njegovom delu na svojoj teritoriji, pri čemu tim podacima može zakonito da se pristupi ili su dostupni preko početnog računarskog sistema, ti nadležni organi mogu odmah da </a:t>
            </a:r>
            <a:r>
              <a:rPr lang="sr-Latn-CS" sz="3900" b="1" dirty="0" smtClean="0">
                <a:solidFill>
                  <a:srgbClr val="FF0000"/>
                </a:solidFill>
              </a:rPr>
              <a:t>prošire svoju pretragu ili da na drugi sličan način pristupe</a:t>
            </a:r>
            <a:r>
              <a:rPr lang="sr-Latn-CS" dirty="0" smtClean="0"/>
              <a:t> drugom računarskom sistemom.</a:t>
            </a:r>
          </a:p>
          <a:p>
            <a:pPr algn="just" eaLnBrk="1" fontAlgn="auto" hangingPunct="1">
              <a:lnSpc>
                <a:spcPct val="120000"/>
              </a:lnSpc>
              <a:spcAft>
                <a:spcPts val="0"/>
              </a:spcAft>
              <a:buFont typeface="Arial"/>
              <a:buNone/>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78</a:t>
            </a:fld>
            <a:endParaRPr lang="sr-Latn-CS" dirty="0">
              <a:solidFill>
                <a:schemeClr val="tx1"/>
              </a:solidFill>
            </a:endParaRPr>
          </a:p>
        </p:txBody>
      </p:sp>
    </p:spTree>
    <p:extLst>
      <p:ext uri="{BB962C8B-B14F-4D97-AF65-F5344CB8AC3E}">
        <p14:creationId xmlns:p14="http://schemas.microsoft.com/office/powerpoint/2010/main" val="27927085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Proširenje pretrage ili sličan pristup</a:t>
            </a:r>
            <a:endParaRPr lang="sr-Latn-CS" sz="3600" b="1" dirty="0"/>
          </a:p>
        </p:txBody>
      </p:sp>
      <p:sp>
        <p:nvSpPr>
          <p:cNvPr id="3" name="Content Placeholder 2"/>
          <p:cNvSpPr>
            <a:spLocks noGrp="1"/>
          </p:cNvSpPr>
          <p:nvPr>
            <p:ph idx="1"/>
          </p:nvPr>
        </p:nvSpPr>
        <p:spPr>
          <a:xfrm>
            <a:off x="558800" y="1625918"/>
            <a:ext cx="8051800" cy="4525963"/>
          </a:xfrm>
        </p:spPr>
        <p:txBody>
          <a:bodyPr/>
          <a:lstStyle/>
          <a:p>
            <a:pPr algn="just"/>
            <a:r>
              <a:rPr lang="sr-Latn-CS" sz="2800" dirty="0" smtClean="0"/>
              <a:t>Proširenje pretraživanja ili sličan pristup drugom računarskom sistemu ili njegovom delu ako:</a:t>
            </a:r>
          </a:p>
          <a:p>
            <a:pPr lvl="1" algn="just"/>
            <a:r>
              <a:rPr lang="sr-Latn-CS" sz="2400" dirty="0" smtClean="0"/>
              <a:t>se zasniva </a:t>
            </a:r>
            <a:r>
              <a:rPr lang="sr-Latn-CS" sz="2400" dirty="0" smtClean="0"/>
              <a:t>na uverenju da su potrebni podaci u tom računarskom sistemu ili njegovom delu</a:t>
            </a:r>
          </a:p>
          <a:p>
            <a:pPr lvl="1" algn="just"/>
            <a:r>
              <a:rPr lang="sr-Latn-CS" sz="2400" dirty="0" smtClean="0"/>
              <a:t>d</a:t>
            </a:r>
            <a:r>
              <a:rPr lang="sr-Latn-CS" sz="2400" dirty="0" smtClean="0"/>
              <a:t>rugi </a:t>
            </a:r>
            <a:r>
              <a:rPr lang="sr-Latn-CS" sz="2400" dirty="0" smtClean="0"/>
              <a:t>računarski sistem ili njegov deo je takođe na teritoriji</a:t>
            </a:r>
          </a:p>
          <a:p>
            <a:pPr algn="just"/>
            <a:r>
              <a:rPr lang="sr-Latn-CS" sz="2800" dirty="0" smtClean="0"/>
              <a:t>Proširenje može biti uslovljeno (npr. ovlašćenje sudskog ili drugog organa)</a:t>
            </a:r>
          </a:p>
          <a:p>
            <a:pPr algn="just"/>
            <a:r>
              <a:rPr lang="sr-Latn-CS" sz="2800" dirty="0" smtClean="0"/>
              <a:t>Podaci koji su predmet proširenja moraju biti zakonski dostupni od / dostupni početnom računarskom sistemu</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79</a:t>
            </a:fld>
            <a:endParaRPr lang="sr-Latn-CS" dirty="0">
              <a:solidFill>
                <a:schemeClr val="tx1"/>
              </a:solidFill>
            </a:endParaRPr>
          </a:p>
        </p:txBody>
      </p:sp>
    </p:spTree>
    <p:extLst>
      <p:ext uri="{BB962C8B-B14F-4D97-AF65-F5344CB8AC3E}">
        <p14:creationId xmlns:p14="http://schemas.microsoft.com/office/powerpoint/2010/main" val="1880411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400" b="1" dirty="0"/>
              <a:t>Davalac usluge</a:t>
            </a:r>
            <a:endParaRPr lang="sr-Latn-CS" sz="3400" dirty="0"/>
          </a:p>
        </p:txBody>
      </p:sp>
      <p:sp>
        <p:nvSpPr>
          <p:cNvPr id="3" name="Content Placeholder 2"/>
          <p:cNvSpPr>
            <a:spLocks noGrp="1"/>
          </p:cNvSpPr>
          <p:nvPr>
            <p:ph idx="1"/>
          </p:nvPr>
        </p:nvSpPr>
        <p:spPr>
          <a:xfrm>
            <a:off x="500742" y="1443237"/>
            <a:ext cx="8229600" cy="5191154"/>
          </a:xfrm>
        </p:spPr>
        <p:txBody>
          <a:bodyPr>
            <a:normAutofit lnSpcReduction="10000"/>
          </a:bodyPr>
          <a:lstStyle/>
          <a:p>
            <a:pPr algn="just">
              <a:spcBef>
                <a:spcPts val="600"/>
              </a:spcBef>
              <a:spcAft>
                <a:spcPts val="1200"/>
              </a:spcAft>
            </a:pPr>
            <a:r>
              <a:rPr lang="sr-Latn-CS" sz="2800" dirty="0"/>
              <a:t>Uključuje:</a:t>
            </a:r>
            <a:r>
              <a:rPr lang="en-US" sz="2800" dirty="0"/>
              <a:t>	</a:t>
            </a:r>
          </a:p>
          <a:p>
            <a:pPr lvl="1" algn="just">
              <a:spcBef>
                <a:spcPts val="600"/>
              </a:spcBef>
              <a:spcAft>
                <a:spcPts val="1200"/>
              </a:spcAft>
            </a:pPr>
            <a:r>
              <a:rPr lang="sr-Latn-CS" sz="2400" dirty="0"/>
              <a:t>Pravna lica koja </a:t>
            </a:r>
            <a:r>
              <a:rPr lang="sr-Latn-CS" sz="2400" b="1" u="sng" dirty="0"/>
              <a:t>omogućavaju komunikaciju</a:t>
            </a:r>
            <a:r>
              <a:rPr lang="sr-Latn-CS" sz="2400" dirty="0"/>
              <a:t> putem računarskog sistema</a:t>
            </a:r>
          </a:p>
          <a:p>
            <a:pPr lvl="1" algn="just">
              <a:spcBef>
                <a:spcPts val="600"/>
              </a:spcBef>
              <a:spcAft>
                <a:spcPts val="1200"/>
              </a:spcAft>
            </a:pPr>
            <a:r>
              <a:rPr lang="sr-Latn-CS" sz="2400" dirty="0"/>
              <a:t>Svako pravno lice koje </a:t>
            </a:r>
            <a:r>
              <a:rPr lang="sr-Latn-CS" sz="2400" b="1" u="sng" dirty="0"/>
              <a:t>obrađuje/čuva računarske podatke</a:t>
            </a:r>
            <a:r>
              <a:rPr lang="sr-Latn-CS" sz="2400" dirty="0"/>
              <a:t> u ime takvih </a:t>
            </a:r>
            <a:r>
              <a:rPr lang="sr-Latn-CS" sz="2400" dirty="0" smtClean="0"/>
              <a:t>subjekta</a:t>
            </a:r>
            <a:endParaRPr lang="sr-Latn-CS" sz="2400" dirty="0"/>
          </a:p>
          <a:p>
            <a:pPr algn="just">
              <a:spcBef>
                <a:spcPts val="600"/>
              </a:spcBef>
              <a:spcAft>
                <a:spcPts val="1200"/>
              </a:spcAft>
            </a:pPr>
            <a:r>
              <a:rPr lang="sr-Latn-CS" sz="2800" dirty="0" smtClean="0"/>
              <a:t>Uključuje i </a:t>
            </a:r>
            <a:r>
              <a:rPr lang="sr-Latn-CS" sz="2800" b="1" u="sng" dirty="0" smtClean="0"/>
              <a:t>privatna</a:t>
            </a:r>
            <a:r>
              <a:rPr lang="sr-Latn-CS" sz="2800" dirty="0" smtClean="0"/>
              <a:t> i </a:t>
            </a:r>
            <a:r>
              <a:rPr lang="sr-Latn-CS" sz="2800" b="1" u="sng" dirty="0" smtClean="0"/>
              <a:t>javna</a:t>
            </a:r>
            <a:r>
              <a:rPr lang="sr-Latn-CS" sz="2800" dirty="0" smtClean="0"/>
              <a:t> pravna lica</a:t>
            </a:r>
          </a:p>
          <a:p>
            <a:pPr algn="just">
              <a:spcBef>
                <a:spcPts val="600"/>
              </a:spcBef>
              <a:spcAft>
                <a:spcPts val="1200"/>
              </a:spcAft>
            </a:pPr>
            <a:r>
              <a:rPr lang="sr-Latn-CS" sz="2800" dirty="0" smtClean="0"/>
              <a:t>Beznačajno je da li  </a:t>
            </a:r>
            <a:r>
              <a:rPr lang="sr-Latn-CS" sz="2800" b="1" u="sng" dirty="0" smtClean="0"/>
              <a:t>korisnici formiraju zatvorenu </a:t>
            </a:r>
            <a:r>
              <a:rPr lang="sr-Latn-CS" sz="2800" b="1" u="sng" dirty="0" smtClean="0"/>
              <a:t>grupu,</a:t>
            </a:r>
            <a:r>
              <a:rPr lang="sr-Latn-CS" sz="2800" dirty="0" smtClean="0"/>
              <a:t> </a:t>
            </a:r>
            <a:r>
              <a:rPr lang="sr-Latn-CS" sz="2800" dirty="0" smtClean="0"/>
              <a:t>ili da li </a:t>
            </a:r>
            <a:r>
              <a:rPr lang="sr-Latn-CS" sz="2800" b="1" u="sng" dirty="0" smtClean="0"/>
              <a:t>davaoci pružaju usluge javnosti</a:t>
            </a:r>
          </a:p>
          <a:p>
            <a:pPr algn="just">
              <a:spcBef>
                <a:spcPts val="600"/>
              </a:spcBef>
              <a:spcAft>
                <a:spcPts val="1200"/>
              </a:spcAft>
            </a:pPr>
            <a:r>
              <a:rPr lang="sr-Latn-CS" sz="2800" dirty="0" smtClean="0"/>
              <a:t>Bez obzira da li su usluge pružene </a:t>
            </a:r>
            <a:r>
              <a:rPr lang="sr-Latn-CS" sz="2800" b="1" u="sng" dirty="0" smtClean="0"/>
              <a:t>besplatno</a:t>
            </a:r>
            <a:r>
              <a:rPr lang="sr-Latn-CS" sz="2800" dirty="0" smtClean="0"/>
              <a:t> ili </a:t>
            </a:r>
            <a:r>
              <a:rPr lang="sr-Latn-CS" sz="2800" b="1" u="sng" dirty="0" smtClean="0"/>
              <a:t>za naknadu</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8</a:t>
            </a:fld>
            <a:endParaRPr lang="sr-Latn-CS" dirty="0"/>
          </a:p>
        </p:txBody>
      </p:sp>
    </p:spTree>
    <p:extLst>
      <p:ext uri="{BB962C8B-B14F-4D97-AF65-F5344CB8AC3E}">
        <p14:creationId xmlns:p14="http://schemas.microsoft.com/office/powerpoint/2010/main" val="209082901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5920"/>
            <a:ext cx="8229600" cy="4984433"/>
          </a:xfrm>
        </p:spPr>
        <p:txBody>
          <a:bodyPr rtlCol="0">
            <a:normAutofit fontScale="700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sr-Latn-CS" dirty="0" smtClean="0"/>
              <a:t>Svaka Strana ugovornica treba da usvoji zakonodavne i druge mere, neophodne da bi svoje </a:t>
            </a:r>
            <a:r>
              <a:rPr lang="sr-Latn-CS" sz="4100" b="1" dirty="0" smtClean="0">
                <a:solidFill>
                  <a:srgbClr val="FF0000"/>
                </a:solidFill>
              </a:rPr>
              <a:t>nadležne organe</a:t>
            </a:r>
            <a:r>
              <a:rPr lang="sr-Latn-CS" dirty="0" smtClean="0"/>
              <a:t> ovlastila da zaplene ili na sličan način obezbede računarske podatke kojima je pristupljeno u skladu sa stav 1. ili 2. ovog člana. Te mere treba da obuhvate davanje ovlašćenja za:</a:t>
            </a:r>
          </a:p>
          <a:p>
            <a:pPr marL="914400" lvl="1" indent="-514350" algn="just" eaLnBrk="1" fontAlgn="auto" hangingPunct="1">
              <a:lnSpc>
                <a:spcPct val="110000"/>
              </a:lnSpc>
              <a:spcBef>
                <a:spcPts val="600"/>
              </a:spcBef>
              <a:spcAft>
                <a:spcPts val="1200"/>
              </a:spcAft>
              <a:buFont typeface="+mj-lt"/>
              <a:buAutoNum type="alphaLcParenR"/>
              <a:defRPr/>
            </a:pPr>
            <a:r>
              <a:rPr lang="sr-Latn-CS" dirty="0"/>
              <a:t>t</a:t>
            </a:r>
            <a:r>
              <a:rPr lang="sr-Latn-CS" dirty="0" smtClean="0"/>
              <a:t>e </a:t>
            </a:r>
            <a:r>
              <a:rPr lang="sr-Latn-CS" dirty="0" smtClean="0"/>
              <a:t>mere uključuju ovlašćenja da: zaplene ili na sličan način obezbede računarski sistem ili njegov deo ili medijum za čuvanje računarskih podataka;</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naprave i zadrže kopije tih računarskih podataka;</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održe celovitost bitnih sačuvanih računarskih podataka; i</a:t>
            </a:r>
          </a:p>
          <a:p>
            <a:pPr marL="914400" lvl="1" indent="-514350" algn="just" eaLnBrk="1" fontAlgn="auto" hangingPunct="1">
              <a:lnSpc>
                <a:spcPct val="110000"/>
              </a:lnSpc>
              <a:spcBef>
                <a:spcPts val="600"/>
              </a:spcBef>
              <a:spcAft>
                <a:spcPts val="1200"/>
              </a:spcAft>
              <a:buFont typeface="+mj-lt"/>
              <a:buAutoNum type="alphaLcParenR"/>
              <a:defRPr/>
            </a:pPr>
            <a:r>
              <a:rPr lang="sr-Latn-CS" dirty="0" smtClean="0"/>
              <a:t>učine računarske podatke nedostupnim ili ih uklone iz računarskog sistema kojem je pristupljeno.</a:t>
            </a:r>
          </a:p>
          <a:p>
            <a:pPr algn="just" eaLnBrk="1" fontAlgn="auto" hangingPunct="1">
              <a:lnSpc>
                <a:spcPct val="110000"/>
              </a:lnSpc>
              <a:spcBef>
                <a:spcPts val="600"/>
              </a:spcBef>
              <a:spcAft>
                <a:spcPts val="1200"/>
              </a:spcAft>
              <a:buFont typeface="Arial"/>
              <a:buChar char="•"/>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80</a:t>
            </a:fld>
            <a:endParaRPr lang="sr-Latn-CS" dirty="0">
              <a:solidFill>
                <a:schemeClr val="tx1"/>
              </a:solidFill>
            </a:endParaRPr>
          </a:p>
        </p:txBody>
      </p:sp>
    </p:spTree>
    <p:extLst>
      <p:ext uri="{BB962C8B-B14F-4D97-AF65-F5344CB8AC3E}">
        <p14:creationId xmlns:p14="http://schemas.microsoft.com/office/powerpoint/2010/main" val="7418998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Nadležni organi</a:t>
            </a:r>
            <a:endParaRPr lang="sr-Latn-CS" sz="3600" b="1" dirty="0"/>
          </a:p>
        </p:txBody>
      </p:sp>
      <p:sp>
        <p:nvSpPr>
          <p:cNvPr id="3" name="Content Placeholder 2"/>
          <p:cNvSpPr>
            <a:spLocks noGrp="1"/>
          </p:cNvSpPr>
          <p:nvPr>
            <p:ph idx="1"/>
          </p:nvPr>
        </p:nvSpPr>
        <p:spPr>
          <a:xfrm>
            <a:off x="635000" y="1493838"/>
            <a:ext cx="8051800" cy="4525963"/>
          </a:xfrm>
        </p:spPr>
        <p:txBody>
          <a:bodyPr/>
          <a:lstStyle/>
          <a:p>
            <a:pPr algn="just"/>
            <a:r>
              <a:rPr lang="sr-Latn-CS" dirty="0" smtClean="0"/>
              <a:t>Mogu biti:</a:t>
            </a:r>
          </a:p>
          <a:p>
            <a:pPr lvl="1" algn="just"/>
            <a:r>
              <a:rPr lang="sr-Latn-CS" dirty="0" smtClean="0"/>
              <a:t>Službenik organa reda</a:t>
            </a:r>
          </a:p>
          <a:p>
            <a:pPr lvl="1" algn="just"/>
            <a:r>
              <a:rPr lang="sr-Latn-CS" dirty="0" smtClean="0"/>
              <a:t>Sudski službenik</a:t>
            </a:r>
          </a:p>
          <a:p>
            <a:pPr lvl="1" algn="just"/>
            <a:r>
              <a:rPr lang="sr-Latn-CS" dirty="0" smtClean="0"/>
              <a:t>Tužilac ili sudija</a:t>
            </a:r>
          </a:p>
          <a:p>
            <a:pPr lvl="1" algn="just"/>
            <a:r>
              <a:rPr lang="sr-Latn-CS" dirty="0" smtClean="0"/>
              <a:t>Administrativni službenik</a:t>
            </a:r>
          </a:p>
          <a:p>
            <a:pPr lvl="1" algn="just"/>
            <a:endParaRPr lang="sr-Latn-CS" dirty="0"/>
          </a:p>
          <a:p>
            <a:pPr algn="just"/>
            <a:r>
              <a:rPr lang="sr-Latn-CS" dirty="0" smtClean="0"/>
              <a:t>Može da varira u zavisnosti od vrste uključenih računarskih podataka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81</a:t>
            </a:fld>
            <a:endParaRPr lang="sr-Latn-CS" dirty="0">
              <a:solidFill>
                <a:schemeClr val="tx1"/>
              </a:solidFill>
            </a:endParaRPr>
          </a:p>
        </p:txBody>
      </p:sp>
    </p:spTree>
    <p:extLst>
      <p:ext uri="{BB962C8B-B14F-4D97-AF65-F5344CB8AC3E}">
        <p14:creationId xmlns:p14="http://schemas.microsoft.com/office/powerpoint/2010/main" val="18621642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320"/>
            <a:ext cx="8229600" cy="4740593"/>
          </a:xfrm>
        </p:spPr>
        <p:txBody>
          <a:bodyPr rtlCol="0">
            <a:normAutofit fontScale="70000" lnSpcReduction="20000"/>
          </a:bodyPr>
          <a:lstStyle/>
          <a:p>
            <a:pPr marL="514350" indent="-514350" algn="just" eaLnBrk="1" fontAlgn="auto" hangingPunct="1">
              <a:spcBef>
                <a:spcPts val="600"/>
              </a:spcBef>
              <a:spcAft>
                <a:spcPts val="1200"/>
              </a:spcAft>
              <a:buFont typeface="+mj-lt"/>
              <a:buAutoNum type="arabicPeriod" startAt="3"/>
              <a:defRPr/>
            </a:pPr>
            <a:r>
              <a:rPr lang="sr-Latn-CS" dirty="0" smtClean="0"/>
              <a:t>Svaka Strana ugovornica treba da usvoji zakonodavne i druge mere, neophodne da bi svoje nadležne organe ovlastila da zaplene ili na sličan način obezbede računarske podatke kojima je pristupljeno u skladu sa stav 1. ili 2. ovog člana. Te mere treba da obuhvate davanje ovlašćenja za:</a:t>
            </a:r>
          </a:p>
          <a:p>
            <a:pPr marL="914400" lvl="1" indent="-514350" algn="just" eaLnBrk="1" fontAlgn="auto" hangingPunct="1">
              <a:spcBef>
                <a:spcPts val="600"/>
              </a:spcBef>
              <a:spcAft>
                <a:spcPts val="1200"/>
              </a:spcAft>
              <a:buFont typeface="+mj-lt"/>
              <a:buAutoNum type="alphaLcParenR"/>
              <a:defRPr/>
            </a:pPr>
            <a:r>
              <a:rPr lang="sr-Latn-CS" sz="3300" b="1" dirty="0" smtClean="0">
                <a:solidFill>
                  <a:srgbClr val="FF0000"/>
                </a:solidFill>
              </a:rPr>
              <a:t>zaplene ili na sličan način obezbede računarski sistem ili njegov deo ili medijum za čuvanje računarskih podataka</a:t>
            </a:r>
            <a:r>
              <a:rPr lang="sr-Latn-CS" dirty="0" smtClean="0"/>
              <a:t>;</a:t>
            </a:r>
          </a:p>
          <a:p>
            <a:pPr marL="914400" lvl="1" indent="-514350" algn="just" eaLnBrk="1" fontAlgn="auto" hangingPunct="1">
              <a:spcBef>
                <a:spcPts val="600"/>
              </a:spcBef>
              <a:spcAft>
                <a:spcPts val="1200"/>
              </a:spcAft>
              <a:buFont typeface="+mj-lt"/>
              <a:buAutoNum type="alphaLcParenR"/>
              <a:defRPr/>
            </a:pPr>
            <a:r>
              <a:rPr lang="sr-Latn-CS" dirty="0" smtClean="0"/>
              <a:t>naprave i zadrže kopije tih računarskih podataka;</a:t>
            </a:r>
          </a:p>
          <a:p>
            <a:pPr marL="914400" lvl="1" indent="-514350" algn="just" eaLnBrk="1" fontAlgn="auto" hangingPunct="1">
              <a:spcBef>
                <a:spcPts val="600"/>
              </a:spcBef>
              <a:spcAft>
                <a:spcPts val="1200"/>
              </a:spcAft>
              <a:buFont typeface="+mj-lt"/>
              <a:buAutoNum type="alphaLcParenR"/>
              <a:defRPr/>
            </a:pPr>
            <a:r>
              <a:rPr lang="sr-Latn-CS" dirty="0" smtClean="0"/>
              <a:t>održe celovitost bitnih sačuvanih računarskih podataka; i</a:t>
            </a:r>
          </a:p>
          <a:p>
            <a:pPr marL="914400" lvl="1" indent="-514350" algn="just" eaLnBrk="1" fontAlgn="auto" hangingPunct="1">
              <a:spcBef>
                <a:spcPts val="600"/>
              </a:spcBef>
              <a:spcAft>
                <a:spcPts val="1200"/>
              </a:spcAft>
              <a:buFont typeface="+mj-lt"/>
              <a:buAutoNum type="alphaLcParenR"/>
              <a:defRPr/>
            </a:pPr>
            <a:r>
              <a:rPr lang="sr-Latn-CS" dirty="0" smtClean="0"/>
              <a:t>učine računarske podatke nedostupnim ili ih uklone iz računarskog sistema kojem je pristupljeno.</a:t>
            </a:r>
          </a:p>
          <a:p>
            <a:pPr algn="just" eaLnBrk="1" fontAlgn="auto" hangingPunct="1">
              <a:spcBef>
                <a:spcPts val="600"/>
              </a:spcBef>
              <a:spcAft>
                <a:spcPts val="1200"/>
              </a:spcAft>
              <a:buFont typeface="Arial"/>
              <a:buChar char="•"/>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82</a:t>
            </a:fld>
            <a:endParaRPr lang="sr-Latn-CS" dirty="0">
              <a:solidFill>
                <a:schemeClr val="tx1"/>
              </a:solidFill>
            </a:endParaRPr>
          </a:p>
        </p:txBody>
      </p:sp>
    </p:spTree>
    <p:extLst>
      <p:ext uri="{BB962C8B-B14F-4D97-AF65-F5344CB8AC3E}">
        <p14:creationId xmlns:p14="http://schemas.microsoft.com/office/powerpoint/2010/main" val="21673185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Zapleni ili slično obezbedi</a:t>
            </a:r>
            <a:endParaRPr lang="sr-Latn-CS" sz="3600" b="1" dirty="0"/>
          </a:p>
        </p:txBody>
      </p:sp>
      <p:sp>
        <p:nvSpPr>
          <p:cNvPr id="3" name="Content Placeholder 2"/>
          <p:cNvSpPr>
            <a:spLocks noGrp="1"/>
          </p:cNvSpPr>
          <p:nvPr>
            <p:ph idx="1"/>
          </p:nvPr>
        </p:nvSpPr>
        <p:spPr>
          <a:xfrm>
            <a:off x="457200" y="1600518"/>
            <a:ext cx="8351520" cy="4525963"/>
          </a:xfrm>
        </p:spPr>
        <p:txBody>
          <a:bodyPr/>
          <a:lstStyle/>
          <a:p>
            <a:pPr marL="0" indent="0" algn="just">
              <a:spcBef>
                <a:spcPts val="600"/>
              </a:spcBef>
              <a:spcAft>
                <a:spcPts val="600"/>
              </a:spcAft>
              <a:buNone/>
            </a:pPr>
            <a:r>
              <a:rPr lang="sr-Latn-CS" b="1" dirty="0" smtClean="0"/>
              <a:t>Zapleni: </a:t>
            </a:r>
          </a:p>
          <a:p>
            <a:pPr algn="just">
              <a:spcBef>
                <a:spcPts val="0"/>
              </a:spcBef>
              <a:spcAft>
                <a:spcPts val="1200"/>
              </a:spcAft>
            </a:pPr>
            <a:r>
              <a:rPr lang="sr-Latn-CS" sz="2800" dirty="0" smtClean="0"/>
              <a:t>oduzimanje fizičkog medijuma na koji se podaci ili informacije snimaju, ili da načini i zadrži kopije takvih informacija</a:t>
            </a:r>
            <a:endParaRPr lang="sr-Latn-CS" sz="2800" dirty="0"/>
          </a:p>
          <a:p>
            <a:pPr marL="0" indent="0" algn="just">
              <a:spcBef>
                <a:spcPts val="600"/>
              </a:spcBef>
              <a:spcAft>
                <a:spcPts val="600"/>
              </a:spcAft>
              <a:buNone/>
            </a:pPr>
            <a:r>
              <a:rPr lang="sr-Latn-CS" b="1" dirty="0" smtClean="0"/>
              <a:t>Slično obezbedi: </a:t>
            </a:r>
          </a:p>
          <a:p>
            <a:pPr algn="just">
              <a:spcBef>
                <a:spcPts val="0"/>
              </a:spcBef>
              <a:spcAft>
                <a:spcPts val="1200"/>
              </a:spcAft>
            </a:pPr>
            <a:r>
              <a:rPr lang="sr-Latn-CS" sz="2800" dirty="0" smtClean="0"/>
              <a:t>druga sredstva pomoću kojih se nematerijalni podaci uklanjaju, čine nepristupačnima</a:t>
            </a:r>
          </a:p>
          <a:p>
            <a:pPr algn="just">
              <a:spcBef>
                <a:spcPts val="0"/>
              </a:spcBef>
              <a:spcAft>
                <a:spcPts val="1200"/>
              </a:spcAft>
            </a:pPr>
            <a:endParaRPr lang="sr-Latn-CS" sz="1100" dirty="0" smtClean="0"/>
          </a:p>
          <a:p>
            <a:pPr marL="0" indent="0" algn="just">
              <a:spcBef>
                <a:spcPts val="600"/>
              </a:spcBef>
              <a:spcAft>
                <a:spcPts val="1200"/>
              </a:spcAft>
              <a:buNone/>
            </a:pPr>
            <a:r>
              <a:rPr lang="sr-Latn-CS" dirty="0" smtClean="0"/>
              <a:t>Oba termina korištena, član 19. je tehnološki neutralan </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83</a:t>
            </a:fld>
            <a:endParaRPr lang="sr-Latn-CS" dirty="0">
              <a:solidFill>
                <a:schemeClr val="tx1"/>
              </a:solidFill>
            </a:endParaRPr>
          </a:p>
        </p:txBody>
      </p:sp>
    </p:spTree>
    <p:extLst>
      <p:ext uri="{BB962C8B-B14F-4D97-AF65-F5344CB8AC3E}">
        <p14:creationId xmlns:p14="http://schemas.microsoft.com/office/powerpoint/2010/main" val="91497477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120"/>
            <a:ext cx="8229600" cy="4816793"/>
          </a:xfrm>
        </p:spPr>
        <p:txBody>
          <a:bodyPr rtlCol="0">
            <a:normAutofit fontScale="85000" lnSpcReduction="20000"/>
          </a:bodyPr>
          <a:lstStyle/>
          <a:p>
            <a:pPr marL="514350" indent="-514350" algn="just" eaLnBrk="1" fontAlgn="auto" hangingPunct="1">
              <a:lnSpc>
                <a:spcPct val="90000"/>
              </a:lnSpc>
              <a:spcBef>
                <a:spcPts val="600"/>
              </a:spcBef>
              <a:spcAft>
                <a:spcPts val="1200"/>
              </a:spcAft>
              <a:buFont typeface="+mj-lt"/>
              <a:buAutoNum type="arabicPeriod" startAt="3"/>
              <a:defRPr/>
            </a:pPr>
            <a:r>
              <a:rPr lang="sr-Latn-CS" dirty="0" smtClean="0"/>
              <a:t>Svaka Strana ugovornica treba da usvoji zakonodavne i druge mere, neophodne da bi svoje nadležne organe ovlastila da zaplene ili na sličan način obezbede računarske podatke kojima je pristupljeno u skladu sa stav 1. ili 2. ovog člana. Te mere treba da obuhvate davanje ovlašćenja za:</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te </a:t>
            </a:r>
            <a:r>
              <a:rPr lang="sr-Latn-CS" dirty="0" smtClean="0"/>
              <a:t>mere uključuju ovlašćenja da: zaplene ili na sličan način obezbede računarski sistem ili njegov deo ili medijum za čuvanje računarskih podataka;</a:t>
            </a:r>
          </a:p>
          <a:p>
            <a:pPr marL="914400" lvl="1" indent="-514350" algn="just" eaLnBrk="1" fontAlgn="auto" hangingPunct="1">
              <a:lnSpc>
                <a:spcPct val="90000"/>
              </a:lnSpc>
              <a:spcBef>
                <a:spcPts val="600"/>
              </a:spcBef>
              <a:spcAft>
                <a:spcPts val="1200"/>
              </a:spcAft>
              <a:buFont typeface="+mj-lt"/>
              <a:buAutoNum type="alphaLcParenR"/>
              <a:defRPr/>
            </a:pPr>
            <a:r>
              <a:rPr lang="sr-Latn-CS" sz="3800" b="1" dirty="0" smtClean="0">
                <a:solidFill>
                  <a:srgbClr val="FF0000"/>
                </a:solidFill>
              </a:rPr>
              <a:t>naprave i zadrže kopije</a:t>
            </a:r>
            <a:r>
              <a:rPr lang="sr-Latn-CS" dirty="0" smtClean="0"/>
              <a:t> tih računarskih podataka;</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održe celovitost bitnih sačuvanih računarskih podataka; i</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učine računarske podatke nedostupnim ili ih uklone iz računarskog sistema kojem je pristupljeno.</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84</a:t>
            </a:fld>
            <a:endParaRPr lang="sr-Latn-CS" dirty="0">
              <a:solidFill>
                <a:schemeClr val="tx1"/>
              </a:solidFill>
            </a:endParaRPr>
          </a:p>
        </p:txBody>
      </p:sp>
    </p:spTree>
    <p:extLst>
      <p:ext uri="{BB962C8B-B14F-4D97-AF65-F5344CB8AC3E}">
        <p14:creationId xmlns:p14="http://schemas.microsoft.com/office/powerpoint/2010/main" val="254573889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sr-Latn-CS" sz="3600" b="1" dirty="0" smtClean="0"/>
              <a:t>Naprave i zadrže kopije</a:t>
            </a:r>
            <a:endParaRPr lang="sr-Latn-CS" sz="3600" b="1" dirty="0"/>
          </a:p>
        </p:txBody>
      </p:sp>
      <p:sp>
        <p:nvSpPr>
          <p:cNvPr id="3" name="Content Placeholder 2"/>
          <p:cNvSpPr>
            <a:spLocks noGrp="1"/>
          </p:cNvSpPr>
          <p:nvPr>
            <p:ph idx="1"/>
          </p:nvPr>
        </p:nvSpPr>
        <p:spPr>
          <a:xfrm>
            <a:off x="635000" y="1737360"/>
            <a:ext cx="8051800" cy="4282441"/>
          </a:xfrm>
        </p:spPr>
        <p:txBody>
          <a:bodyPr/>
          <a:lstStyle/>
          <a:p>
            <a:pPr algn="just"/>
            <a:r>
              <a:rPr lang="sr-Latn-CS" dirty="0" smtClean="0"/>
              <a:t>Zaplena ne podrazumijeva nužno meru fizičkog oduzimanja računarskih sistema ili računarskih medija za čuvanje podataka</a:t>
            </a:r>
          </a:p>
          <a:p>
            <a:pPr algn="just"/>
            <a:endParaRPr lang="sr-Latn-CS" dirty="0"/>
          </a:p>
          <a:p>
            <a:pPr algn="just"/>
            <a:r>
              <a:rPr lang="sr-Latn-CS" dirty="0" smtClean="0"/>
              <a:t>Tamo gdje je moguće, službenici organa reda mogu napraviti ili zadržati kopiju relevantnih podataka</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85</a:t>
            </a:fld>
            <a:endParaRPr lang="sr-Latn-CS" dirty="0">
              <a:solidFill>
                <a:schemeClr val="tx1"/>
              </a:solidFill>
            </a:endParaRPr>
          </a:p>
        </p:txBody>
      </p:sp>
    </p:spTree>
    <p:extLst>
      <p:ext uri="{BB962C8B-B14F-4D97-AF65-F5344CB8AC3E}">
        <p14:creationId xmlns:p14="http://schemas.microsoft.com/office/powerpoint/2010/main" val="24144680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640"/>
            <a:ext cx="8229600" cy="4998720"/>
          </a:xfrm>
        </p:spPr>
        <p:txBody>
          <a:bodyPr rtlCol="0">
            <a:normAutofit fontScale="77500" lnSpcReduction="20000"/>
          </a:bodyPr>
          <a:lstStyle/>
          <a:p>
            <a:pPr marL="514350" indent="-514350" algn="just" eaLnBrk="1" fontAlgn="auto" hangingPunct="1">
              <a:lnSpc>
                <a:spcPct val="90000"/>
              </a:lnSpc>
              <a:spcBef>
                <a:spcPts val="600"/>
              </a:spcBef>
              <a:spcAft>
                <a:spcPts val="1200"/>
              </a:spcAft>
              <a:buFont typeface="+mj-lt"/>
              <a:buAutoNum type="arabicPeriod" startAt="3"/>
              <a:defRPr/>
            </a:pPr>
            <a:r>
              <a:rPr lang="sr-Latn-CS" dirty="0" smtClean="0"/>
              <a:t>Svaka Strana ugovornica treba da usvoji zakonodavne i druge mere, neophodne da bi svoje nadležne organe ovlastila da zaplene ili na sličan način obezbede računarske podatke kojima je pristupljeno u skladu sa stav 1. ili 2. ovog člana. Te mere treba da obuhvate davanje ovlašćenja za:</a:t>
            </a:r>
          </a:p>
          <a:p>
            <a:pPr marL="914400" lvl="1" indent="-514350" algn="just" eaLnBrk="1" fontAlgn="auto" hangingPunct="1">
              <a:lnSpc>
                <a:spcPct val="90000"/>
              </a:lnSpc>
              <a:spcBef>
                <a:spcPts val="600"/>
              </a:spcBef>
              <a:spcAft>
                <a:spcPts val="1200"/>
              </a:spcAft>
              <a:buFont typeface="+mj-lt"/>
              <a:buAutoNum type="alphaLcParenR"/>
              <a:defRPr/>
            </a:pPr>
            <a:r>
              <a:rPr lang="sr-Latn-CS" dirty="0"/>
              <a:t>t</a:t>
            </a:r>
            <a:r>
              <a:rPr lang="sr-Latn-CS" dirty="0" smtClean="0"/>
              <a:t>e </a:t>
            </a:r>
            <a:r>
              <a:rPr lang="sr-Latn-CS" dirty="0" smtClean="0"/>
              <a:t>mere uključuju ovlašćenja da: zaplene ili na sličan način obezbede računarski sistem ili njegov deo ili medijum za čuvanje računarskih podataka;</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naprave i zadrže kopije tih računarskih podataka;</a:t>
            </a:r>
          </a:p>
          <a:p>
            <a:pPr marL="914400" lvl="1" indent="-514350" algn="just" eaLnBrk="1" fontAlgn="auto" hangingPunct="1">
              <a:lnSpc>
                <a:spcPct val="90000"/>
              </a:lnSpc>
              <a:spcBef>
                <a:spcPts val="600"/>
              </a:spcBef>
              <a:spcAft>
                <a:spcPts val="1200"/>
              </a:spcAft>
              <a:buFont typeface="+mj-lt"/>
              <a:buAutoNum type="alphaLcParenR"/>
              <a:defRPr/>
            </a:pPr>
            <a:r>
              <a:rPr lang="sr-Latn-CS" sz="3600" b="1" dirty="0" smtClean="0">
                <a:solidFill>
                  <a:srgbClr val="FF0000"/>
                </a:solidFill>
              </a:rPr>
              <a:t>održe celovitost</a:t>
            </a:r>
            <a:r>
              <a:rPr lang="sr-Latn-CS" dirty="0" smtClean="0"/>
              <a:t> bitnih sačuvanih računarskih podataka; i</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učine računarske podatke nedostupnim ili ih uklone iz računarskog sistema kojem je pristupljeno.</a:t>
            </a:r>
          </a:p>
          <a:p>
            <a:pPr algn="just" eaLnBrk="1" fontAlgn="auto" hangingPunct="1">
              <a:lnSpc>
                <a:spcPct val="90000"/>
              </a:lnSpc>
              <a:spcBef>
                <a:spcPts val="600"/>
              </a:spcBef>
              <a:spcAft>
                <a:spcPts val="1200"/>
              </a:spcAft>
              <a:buFont typeface="Arial"/>
              <a:buChar char="•"/>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86</a:t>
            </a:fld>
            <a:endParaRPr lang="sr-Latn-CS" dirty="0">
              <a:solidFill>
                <a:schemeClr val="tx1"/>
              </a:solidFill>
            </a:endParaRPr>
          </a:p>
        </p:txBody>
      </p:sp>
    </p:spTree>
    <p:extLst>
      <p:ext uri="{BB962C8B-B14F-4D97-AF65-F5344CB8AC3E}">
        <p14:creationId xmlns:p14="http://schemas.microsoft.com/office/powerpoint/2010/main" val="9242531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sr-Latn-CS" sz="3600" b="1" dirty="0" smtClean="0"/>
              <a:t>Održe celovitost</a:t>
            </a:r>
            <a:endParaRPr lang="sr-Latn-CS" sz="3600" b="1" dirty="0"/>
          </a:p>
        </p:txBody>
      </p:sp>
      <p:sp>
        <p:nvSpPr>
          <p:cNvPr id="3" name="Content Placeholder 2"/>
          <p:cNvSpPr>
            <a:spLocks noGrp="1"/>
          </p:cNvSpPr>
          <p:nvPr>
            <p:ph idx="1"/>
          </p:nvPr>
        </p:nvSpPr>
        <p:spPr>
          <a:xfrm>
            <a:off x="635000" y="1737360"/>
            <a:ext cx="8051800" cy="4282441"/>
          </a:xfrm>
        </p:spPr>
        <p:txBody>
          <a:bodyPr/>
          <a:lstStyle/>
          <a:p>
            <a:pPr algn="just"/>
            <a:r>
              <a:rPr lang="sr-Latn-CS" dirty="0" smtClean="0"/>
              <a:t>Podaci koji se kopiraju ili uklanjaju su očuvani u istom stanju u kojem su pronađeni u vreme zaplene</a:t>
            </a:r>
          </a:p>
          <a:p>
            <a:pPr algn="just"/>
            <a:endParaRPr lang="sr-Latn-CS" dirty="0"/>
          </a:p>
          <a:p>
            <a:pPr algn="just"/>
            <a:r>
              <a:rPr lang="sr-Latn-CS" dirty="0" smtClean="0"/>
              <a:t>Podaci koji su kopirani ili uklonjeni ostaju nepromenjeni u toku krivičnog postupka</a:t>
            </a:r>
            <a:endParaRPr lang="sr-Latn-CS"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87</a:t>
            </a:fld>
            <a:endParaRPr lang="sr-Latn-CS" dirty="0">
              <a:solidFill>
                <a:schemeClr val="tx1"/>
              </a:solidFill>
            </a:endParaRPr>
          </a:p>
        </p:txBody>
      </p:sp>
    </p:spTree>
    <p:extLst>
      <p:ext uri="{BB962C8B-B14F-4D97-AF65-F5344CB8AC3E}">
        <p14:creationId xmlns:p14="http://schemas.microsoft.com/office/powerpoint/2010/main" val="36983630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938713"/>
          </a:xfrm>
        </p:spPr>
        <p:txBody>
          <a:bodyPr rtlCol="0">
            <a:normAutofit fontScale="85000" lnSpcReduction="20000"/>
          </a:bodyPr>
          <a:lstStyle/>
          <a:p>
            <a:pPr marL="514350" indent="-514350" algn="just" eaLnBrk="1" fontAlgn="auto" hangingPunct="1">
              <a:lnSpc>
                <a:spcPct val="90000"/>
              </a:lnSpc>
              <a:spcBef>
                <a:spcPts val="600"/>
              </a:spcBef>
              <a:spcAft>
                <a:spcPts val="1200"/>
              </a:spcAft>
              <a:buFont typeface="+mj-lt"/>
              <a:buAutoNum type="arabicPeriod" startAt="3"/>
              <a:defRPr/>
            </a:pPr>
            <a:r>
              <a:rPr lang="sr-Latn-CS" dirty="0" smtClean="0"/>
              <a:t>Svaka Strana ugovornica treba da usvoji zakonodavne i druge mere, neophodne da bi svoje nadležne organe ovlastila da zaplene ili na sličan način obezbede računarske podatke kojima je pristupljeno u skladu sa stav 1. ili 2. ovog člana. Te mere treba da obuhvate davanje ovlašćenja za:</a:t>
            </a:r>
          </a:p>
          <a:p>
            <a:pPr marL="914400" lvl="1" indent="-514350" algn="just" eaLnBrk="1" fontAlgn="auto" hangingPunct="1">
              <a:lnSpc>
                <a:spcPct val="90000"/>
              </a:lnSpc>
              <a:spcBef>
                <a:spcPts val="600"/>
              </a:spcBef>
              <a:spcAft>
                <a:spcPts val="1200"/>
              </a:spcAft>
              <a:buFont typeface="+mj-lt"/>
              <a:buAutoNum type="alphaLcParenR"/>
              <a:defRPr/>
            </a:pPr>
            <a:r>
              <a:rPr lang="sr-Latn-CS" dirty="0"/>
              <a:t>t</a:t>
            </a:r>
            <a:r>
              <a:rPr lang="sr-Latn-CS" dirty="0" smtClean="0"/>
              <a:t>e </a:t>
            </a:r>
            <a:r>
              <a:rPr lang="sr-Latn-CS" dirty="0" smtClean="0"/>
              <a:t>mere uključuju ovlašćenja da: zaplene ili na sličan način obezbede računarski sistem ili njegov deo ili medijum za čuvanje računarskih podataka;</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naprave i zadrže kopije tih računarskih podataka;</a:t>
            </a:r>
          </a:p>
          <a:p>
            <a:pPr marL="914400" lvl="1" indent="-514350" algn="just" eaLnBrk="1" fontAlgn="auto" hangingPunct="1">
              <a:lnSpc>
                <a:spcPct val="90000"/>
              </a:lnSpc>
              <a:spcBef>
                <a:spcPts val="600"/>
              </a:spcBef>
              <a:spcAft>
                <a:spcPts val="1200"/>
              </a:spcAft>
              <a:buFont typeface="+mj-lt"/>
              <a:buAutoNum type="alphaLcParenR"/>
              <a:defRPr/>
            </a:pPr>
            <a:r>
              <a:rPr lang="sr-Latn-CS" dirty="0" smtClean="0"/>
              <a:t>održe celovitost bitnih sačuvanih računarskih podataka; i</a:t>
            </a:r>
          </a:p>
          <a:p>
            <a:pPr marL="914400" lvl="1" indent="-514350" algn="just" eaLnBrk="1" fontAlgn="auto" hangingPunct="1">
              <a:lnSpc>
                <a:spcPct val="90000"/>
              </a:lnSpc>
              <a:spcBef>
                <a:spcPts val="600"/>
              </a:spcBef>
              <a:spcAft>
                <a:spcPts val="1200"/>
              </a:spcAft>
              <a:buFont typeface="+mj-lt"/>
              <a:buAutoNum type="alphaLcParenR"/>
              <a:defRPr/>
            </a:pPr>
            <a:r>
              <a:rPr lang="sr-Latn-CS" sz="3600" b="1" dirty="0" smtClean="0">
                <a:solidFill>
                  <a:srgbClr val="FF0000"/>
                </a:solidFill>
              </a:rPr>
              <a:t>učine </a:t>
            </a:r>
            <a:r>
              <a:rPr lang="sr-Latn-CS" dirty="0" smtClean="0"/>
              <a:t>računarske podatke </a:t>
            </a:r>
            <a:r>
              <a:rPr lang="sr-Latn-CS" sz="3600" b="1" dirty="0" smtClean="0">
                <a:solidFill>
                  <a:srgbClr val="FF0000"/>
                </a:solidFill>
              </a:rPr>
              <a:t>nedostupnim ili ih uklone</a:t>
            </a:r>
            <a:r>
              <a:rPr lang="sr-Latn-CS" dirty="0" smtClean="0"/>
              <a:t> iz računarskog sistema kojem je pristupljeno.</a:t>
            </a:r>
          </a:p>
          <a:p>
            <a:pPr algn="just" eaLnBrk="1" fontAlgn="auto" hangingPunct="1">
              <a:lnSpc>
                <a:spcPct val="90000"/>
              </a:lnSpc>
              <a:spcBef>
                <a:spcPts val="600"/>
              </a:spcBef>
              <a:spcAft>
                <a:spcPts val="1200"/>
              </a:spcAft>
              <a:buFont typeface="Arial"/>
              <a:buChar char="•"/>
              <a:defRPr/>
            </a:pPr>
            <a:endParaRPr lang="sr-Latn-C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88</a:t>
            </a:fld>
            <a:endParaRPr lang="sr-Latn-CS" dirty="0">
              <a:solidFill>
                <a:schemeClr val="tx1"/>
              </a:solidFill>
            </a:endParaRPr>
          </a:p>
        </p:txBody>
      </p:sp>
    </p:spTree>
    <p:extLst>
      <p:ext uri="{BB962C8B-B14F-4D97-AF65-F5344CB8AC3E}">
        <p14:creationId xmlns:p14="http://schemas.microsoft.com/office/powerpoint/2010/main" val="56323008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sr-Latn-CS" sz="3600" b="1" dirty="0" smtClean="0"/>
              <a:t>Učine podatke nedostupnim ili ih uklone</a:t>
            </a:r>
            <a:endParaRPr lang="sr-Latn-CS" sz="3600" b="1" dirty="0"/>
          </a:p>
        </p:txBody>
      </p:sp>
      <p:sp>
        <p:nvSpPr>
          <p:cNvPr id="3" name="Content Placeholder 2"/>
          <p:cNvSpPr>
            <a:spLocks noGrp="1"/>
          </p:cNvSpPr>
          <p:nvPr>
            <p:ph idx="1"/>
          </p:nvPr>
        </p:nvSpPr>
        <p:spPr>
          <a:xfrm>
            <a:off x="635000" y="1645920"/>
            <a:ext cx="7945120" cy="4348481"/>
          </a:xfrm>
        </p:spPr>
        <p:txBody>
          <a:bodyPr/>
          <a:lstStyle/>
          <a:p>
            <a:pPr algn="just"/>
            <a:r>
              <a:rPr lang="sr-Latn-CS" sz="2800" dirty="0" smtClean="0"/>
              <a:t>Podaci se mogu učiniti nedostupnim putem bilo koje tehničke mere uključujući enkripciju</a:t>
            </a:r>
          </a:p>
          <a:p>
            <a:pPr marL="0" indent="0" algn="just">
              <a:buNone/>
            </a:pPr>
            <a:endParaRPr lang="sr-Latn-CS" sz="2800" dirty="0" smtClean="0"/>
          </a:p>
          <a:p>
            <a:pPr algn="just"/>
            <a:r>
              <a:rPr lang="sr-Latn-CS" sz="2800" dirty="0" smtClean="0"/>
              <a:t>Primeniti je kada  u pitanju opasnost ili društvena šteta (npr. uputstva za izradu bombi, </a:t>
            </a:r>
            <a:r>
              <a:rPr lang="sr-Latn-CS" sz="2800" dirty="0" smtClean="0"/>
              <a:t>dečja </a:t>
            </a:r>
            <a:r>
              <a:rPr lang="sr-Latn-CS" sz="2800" dirty="0" smtClean="0"/>
              <a:t>pornografija) </a:t>
            </a:r>
          </a:p>
          <a:p>
            <a:pPr algn="just"/>
            <a:endParaRPr lang="sr-Latn-CS" sz="2800" dirty="0"/>
          </a:p>
          <a:p>
            <a:pPr algn="just"/>
            <a:r>
              <a:rPr lang="sr-Latn-CS" sz="2800" dirty="0" smtClean="0"/>
              <a:t>Uklanjanje i iznošenje nepristupačnih podataka predstavlja privremenu meru u kojoj se osumnjičeni privremeno lišava podataka</a:t>
            </a:r>
            <a:endParaRPr lang="sr-Latn-CS" sz="2800"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89</a:t>
            </a:fld>
            <a:endParaRPr lang="sr-Latn-CS" dirty="0">
              <a:solidFill>
                <a:schemeClr val="tx1"/>
              </a:solidFill>
            </a:endParaRPr>
          </a:p>
        </p:txBody>
      </p:sp>
    </p:spTree>
    <p:extLst>
      <p:ext uri="{BB962C8B-B14F-4D97-AF65-F5344CB8AC3E}">
        <p14:creationId xmlns:p14="http://schemas.microsoft.com/office/powerpoint/2010/main" val="2723075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849"/>
            <a:ext cx="8229600" cy="1143000"/>
          </a:xfrm>
        </p:spPr>
        <p:txBody>
          <a:bodyPr/>
          <a:lstStyle/>
          <a:p>
            <a:r>
              <a:rPr lang="sr-Latn-CS" sz="3400" b="1" dirty="0" smtClean="0"/>
              <a:t>Informacije pretplatnika</a:t>
            </a:r>
            <a:endParaRPr lang="sr-Latn-CS" sz="3400" b="1" dirty="0"/>
          </a:p>
        </p:txBody>
      </p:sp>
      <p:sp>
        <p:nvSpPr>
          <p:cNvPr id="3" name="Content Placeholder 2"/>
          <p:cNvSpPr>
            <a:spLocks noGrp="1"/>
          </p:cNvSpPr>
          <p:nvPr>
            <p:ph idx="1"/>
          </p:nvPr>
        </p:nvSpPr>
        <p:spPr>
          <a:xfrm>
            <a:off x="422704" y="1404810"/>
            <a:ext cx="8246043" cy="5124538"/>
          </a:xfrm>
        </p:spPr>
        <p:txBody>
          <a:bodyPr>
            <a:normAutofit fontScale="92500"/>
          </a:bodyPr>
          <a:lstStyle/>
          <a:p>
            <a:pPr algn="just">
              <a:spcBef>
                <a:spcPts val="600"/>
              </a:spcBef>
              <a:spcAft>
                <a:spcPts val="1200"/>
              </a:spcAft>
            </a:pPr>
            <a:r>
              <a:rPr lang="sr-Latn-CS" sz="2800" b="1" u="sng" dirty="0" smtClean="0"/>
              <a:t>Informacije</a:t>
            </a:r>
            <a:r>
              <a:rPr lang="sr-Latn-CS" dirty="0" smtClean="0"/>
              <a:t> u obliku računarskih podataka / bilo kojeg drugog oblika koje </a:t>
            </a:r>
            <a:r>
              <a:rPr lang="sr-Latn-CS" dirty="0" smtClean="0"/>
              <a:t>drže </a:t>
            </a:r>
            <a:r>
              <a:rPr lang="sr-Latn-CS" dirty="0" smtClean="0"/>
              <a:t>davaoci usluga koji se </a:t>
            </a:r>
            <a:r>
              <a:rPr lang="sr-Latn-CS" sz="2800" b="1" u="sng" dirty="0"/>
              <a:t>odnose na pretplatnike </a:t>
            </a:r>
            <a:r>
              <a:rPr lang="sr-Latn-CS" dirty="0" smtClean="0"/>
              <a:t> njihovih usluga (osim podataka iz sadržaja i podataka o saobraćaju)</a:t>
            </a:r>
          </a:p>
          <a:p>
            <a:pPr algn="just">
              <a:spcBef>
                <a:spcPts val="600"/>
              </a:spcBef>
              <a:spcAft>
                <a:spcPts val="1200"/>
              </a:spcAft>
            </a:pPr>
            <a:r>
              <a:rPr lang="sr-Latn-CS" sz="2800" b="1" u="sng" dirty="0" smtClean="0"/>
              <a:t>Najčešće tražene informacije</a:t>
            </a:r>
            <a:r>
              <a:rPr lang="sr-Latn-CS" dirty="0" smtClean="0"/>
              <a:t> u krivičnim istragama</a:t>
            </a:r>
          </a:p>
          <a:p>
            <a:pPr algn="just">
              <a:spcBef>
                <a:spcPts val="600"/>
              </a:spcBef>
              <a:spcAft>
                <a:spcPts val="1200"/>
              </a:spcAft>
            </a:pPr>
            <a:r>
              <a:rPr lang="sr-Latn-CS" sz="2800" b="1" u="sng" dirty="0" smtClean="0"/>
              <a:t>Manja osetljivost na privatnost</a:t>
            </a:r>
            <a:r>
              <a:rPr lang="sr-Latn-CS" dirty="0" smtClean="0"/>
              <a:t> od podataka o saobraćaju i podataka iz sadržaja</a:t>
            </a:r>
          </a:p>
          <a:p>
            <a:pPr algn="just">
              <a:spcBef>
                <a:spcPts val="600"/>
              </a:spcBef>
              <a:spcAft>
                <a:spcPts val="1200"/>
              </a:spcAft>
            </a:pPr>
            <a:r>
              <a:rPr lang="sr-Latn-CS" sz="2800" dirty="0" smtClean="0"/>
              <a:t>Obično </a:t>
            </a:r>
            <a:r>
              <a:rPr lang="sr-Latn-CS" sz="2800" b="1" u="sng" dirty="0" smtClean="0"/>
              <a:t>poseduju davaoci usluga iz privatnog sektora</a:t>
            </a:r>
            <a:r>
              <a:rPr lang="sr-Latn-CS" sz="2800" dirty="0" smtClean="0"/>
              <a:t>, koje dobijaju kroz izdavanje naredbi</a:t>
            </a:r>
          </a:p>
        </p:txBody>
      </p:sp>
      <p:sp>
        <p:nvSpPr>
          <p:cNvPr id="4" name="Slide Number Placeholder 3"/>
          <p:cNvSpPr>
            <a:spLocks noGrp="1"/>
          </p:cNvSpPr>
          <p:nvPr>
            <p:ph type="sldNum" sz="quarter" idx="12"/>
          </p:nvPr>
        </p:nvSpPr>
        <p:spPr/>
        <p:txBody>
          <a:bodyPr/>
          <a:lstStyle/>
          <a:p>
            <a:r>
              <a:rPr lang="sr-Latn-CS" dirty="0" smtClean="0"/>
              <a:t>!</a:t>
            </a:r>
            <a:fld id="{CBD56858-EB0B-D04D-B23C-7A827FD60C9F}" type="slidenum">
              <a:rPr lang="en-US" smtClean="0"/>
              <a:pPr/>
              <a:t>9</a:t>
            </a:fld>
            <a:endParaRPr lang="sr-Latn-CS" dirty="0"/>
          </a:p>
        </p:txBody>
      </p:sp>
    </p:spTree>
    <p:extLst>
      <p:ext uri="{BB962C8B-B14F-4D97-AF65-F5344CB8AC3E}">
        <p14:creationId xmlns:p14="http://schemas.microsoft.com/office/powerpoint/2010/main" val="175277923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950720"/>
            <a:ext cx="8229600" cy="4543743"/>
          </a:xfrm>
        </p:spPr>
        <p:txBody>
          <a:bodyPr/>
          <a:lstStyle/>
          <a:p>
            <a:pPr marL="514350" indent="-514350" algn="just" eaLnBrk="1" hangingPunct="1">
              <a:buFont typeface="+mj-lt"/>
              <a:buAutoNum type="arabicPeriod" startAt="4"/>
            </a:pPr>
            <a:r>
              <a:rPr lang="sr-Latn-CS" dirty="0" smtClean="0"/>
              <a:t>Svaka Strana ugovornica treba da usvoji zakonodavne i druge mere, neophodne da bi svoje nadležne organe ovlastila da </a:t>
            </a:r>
            <a:r>
              <a:rPr lang="sr-Latn-CS" b="1" dirty="0" smtClean="0">
                <a:solidFill>
                  <a:srgbClr val="FF0000"/>
                </a:solidFill>
              </a:rPr>
              <a:t>narede svakom licu koje poznaje način rada računarskog sistema ili mere primenjene za zaštitu računarskih podataka na tom sistemu</a:t>
            </a:r>
            <a:r>
              <a:rPr lang="sr-Latn-CS" dirty="0" smtClean="0"/>
              <a:t>, da pruži, u razumnoj meri, neophodne podatke kako bi se omogućilo preduzimanje mera navedenih u st. 1. i 2. ovog člana.</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sr-Latn-CS" sz="3400" b="1" dirty="0"/>
              <a:t>Član 19 </a:t>
            </a:r>
            <a:r>
              <a:rPr dirty="0"/>
              <a:t/>
            </a:r>
            <a:br>
              <a:rPr dirty="0"/>
            </a:br>
            <a:r>
              <a:rPr lang="sr-Latn-CS" sz="3400" b="1" dirty="0" smtClean="0"/>
              <a:t>Pretraživanje i zaplena sačuvanih računarskih podataka </a:t>
            </a:r>
            <a:endParaRPr lang="sr-Latn-CS" sz="34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90</a:t>
            </a:fld>
            <a:endParaRPr lang="sr-Latn-CS" dirty="0">
              <a:solidFill>
                <a:schemeClr val="tx1"/>
              </a:solidFill>
            </a:endParaRPr>
          </a:p>
        </p:txBody>
      </p:sp>
    </p:spTree>
    <p:extLst>
      <p:ext uri="{BB962C8B-B14F-4D97-AF65-F5344CB8AC3E}">
        <p14:creationId xmlns:p14="http://schemas.microsoft.com/office/powerpoint/2010/main" val="250172412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sr-Latn-CS" sz="3600" b="1" dirty="0" smtClean="0"/>
              <a:t>Naređivanje licima da zaštite podatke</a:t>
            </a:r>
            <a:endParaRPr lang="sr-Latn-CS" sz="3600" b="1" dirty="0"/>
          </a:p>
        </p:txBody>
      </p:sp>
      <p:sp>
        <p:nvSpPr>
          <p:cNvPr id="3" name="Content Placeholder 2"/>
          <p:cNvSpPr>
            <a:spLocks noGrp="1"/>
          </p:cNvSpPr>
          <p:nvPr>
            <p:ph idx="1"/>
          </p:nvPr>
        </p:nvSpPr>
        <p:spPr>
          <a:xfrm>
            <a:off x="574040" y="1417320"/>
            <a:ext cx="8051800" cy="4206241"/>
          </a:xfrm>
        </p:spPr>
        <p:txBody>
          <a:bodyPr/>
          <a:lstStyle/>
          <a:p>
            <a:pPr algn="just">
              <a:spcBef>
                <a:spcPts val="600"/>
              </a:spcBef>
              <a:spcAft>
                <a:spcPts val="1200"/>
              </a:spcAft>
            </a:pPr>
            <a:r>
              <a:rPr lang="sr-Latn-CS" sz="2800" dirty="0" smtClean="0"/>
              <a:t>Često je potrebni da se konsultuju </a:t>
            </a:r>
            <a:r>
              <a:rPr lang="sr-Latn-CS" sz="2800" dirty="0" smtClean="0"/>
              <a:t>administratori sistema o tehničkim modalitetima kako </a:t>
            </a:r>
            <a:r>
              <a:rPr lang="sr-Latn-CS" sz="2800" dirty="0" smtClean="0"/>
              <a:t>je potrebno da se pretraživanje sprovede</a:t>
            </a:r>
            <a:endParaRPr lang="sr-Latn-CS" sz="2800" dirty="0"/>
          </a:p>
          <a:p>
            <a:pPr algn="just">
              <a:spcBef>
                <a:spcPts val="600"/>
              </a:spcBef>
              <a:spcAft>
                <a:spcPts val="1200"/>
              </a:spcAft>
            </a:pPr>
            <a:r>
              <a:rPr lang="sr-Latn-CS" sz="2800" dirty="0" smtClean="0"/>
              <a:t>Sprečava ekonomsko opterećenje legitimnih preduzeća tako što im daju pravnu osnovu za saradnju sa organima reda koji vrše pretraživanje i zaplene</a:t>
            </a:r>
            <a:endParaRPr lang="sr-Latn-CS" sz="2800" dirty="0"/>
          </a:p>
          <a:p>
            <a:pPr algn="just">
              <a:spcBef>
                <a:spcPts val="600"/>
              </a:spcBef>
              <a:spcAft>
                <a:spcPts val="1200"/>
              </a:spcAft>
            </a:pPr>
            <a:r>
              <a:rPr lang="sr-Latn-CS" sz="2800" dirty="0" smtClean="0"/>
              <a:t>Povećava efikasnost i poboljšava troškovnu efikasnost mere </a:t>
            </a:r>
          </a:p>
          <a:p>
            <a:pPr algn="just">
              <a:spcBef>
                <a:spcPts val="600"/>
              </a:spcBef>
              <a:spcAft>
                <a:spcPts val="1200"/>
              </a:spcAft>
            </a:pPr>
            <a:r>
              <a:rPr lang="sr-Latn-CS" sz="2800" dirty="0" smtClean="0"/>
              <a:t>Mere moraju biti razumne i </a:t>
            </a:r>
            <a:r>
              <a:rPr lang="sr-Latn-CS" sz="2800" dirty="0" smtClean="0"/>
              <a:t>da nenerazumno ne ugrožavaju </a:t>
            </a:r>
            <a:r>
              <a:rPr lang="sr-Latn-CS" sz="2800" dirty="0" smtClean="0"/>
              <a:t>privatnost</a:t>
            </a:r>
            <a:endParaRPr lang="sr-Latn-CS" sz="2800" dirty="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91</a:t>
            </a:fld>
            <a:endParaRPr lang="sr-Latn-CS" dirty="0">
              <a:solidFill>
                <a:schemeClr val="tx1"/>
              </a:solidFill>
            </a:endParaRPr>
          </a:p>
        </p:txBody>
      </p:sp>
    </p:spTree>
    <p:extLst>
      <p:ext uri="{BB962C8B-B14F-4D97-AF65-F5344CB8AC3E}">
        <p14:creationId xmlns:p14="http://schemas.microsoft.com/office/powerpoint/2010/main" val="30611863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92</a:t>
            </a:fld>
            <a:endParaRPr lang="sr-Latn-CS" dirty="0"/>
          </a:p>
        </p:txBody>
      </p:sp>
      <p:sp>
        <p:nvSpPr>
          <p:cNvPr id="5" name="Rectangle 3"/>
          <p:cNvSpPr txBox="1">
            <a:spLocks/>
          </p:cNvSpPr>
          <p:nvPr/>
        </p:nvSpPr>
        <p:spPr bwMode="auto">
          <a:xfrm>
            <a:off x="348344" y="899160"/>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Sakupljanje podataka prometa u realnom vremenu</a:t>
            </a:r>
            <a:endParaRPr lang="sr-Latn-CS"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sr-Latn-CS" altLang="x-none" sz="2800" b="1" i="1" dirty="0" smtClean="0"/>
              <a:t>(Član 20 - Budimpeštanska konvencija)</a:t>
            </a:r>
          </a:p>
          <a:p>
            <a:pPr marL="0" indent="0" algn="ctr" eaLnBrk="1" hangingPunct="1">
              <a:lnSpc>
                <a:spcPct val="80000"/>
              </a:lnSpc>
              <a:spcBef>
                <a:spcPts val="600"/>
              </a:spcBef>
              <a:spcAft>
                <a:spcPts val="1200"/>
              </a:spcAft>
              <a:buFont typeface="Arial" pitchFamily="34" charset="0"/>
              <a:buNone/>
              <a:defRPr/>
            </a:pPr>
            <a:endParaRPr lang="sr-Latn-CS" altLang="x-none" sz="2800" b="1" i="1" dirty="0" smtClean="0">
              <a:ea typeface="ＭＳ Ｐゴシック" pitchFamily="34" charset="-128"/>
            </a:endParaRPr>
          </a:p>
          <a:p>
            <a:pPr algn="ctr" eaLnBrk="1" hangingPunct="1">
              <a:lnSpc>
                <a:spcPct val="80000"/>
              </a:lnSpc>
              <a:spcBef>
                <a:spcPts val="600"/>
              </a:spcBef>
              <a:spcAft>
                <a:spcPts val="1200"/>
              </a:spcAft>
              <a:defRPr/>
            </a:pPr>
            <a:r>
              <a:rPr lang="sr-Latn-CS" altLang="x-none" sz="2800" i="1" dirty="0" smtClean="0"/>
              <a:t>Omogućava žive istrage</a:t>
            </a:r>
          </a:p>
          <a:p>
            <a:pPr algn="ctr" eaLnBrk="1" hangingPunct="1">
              <a:lnSpc>
                <a:spcPct val="80000"/>
              </a:lnSpc>
              <a:spcBef>
                <a:spcPts val="600"/>
              </a:spcBef>
              <a:spcAft>
                <a:spcPts val="1200"/>
              </a:spcAft>
              <a:defRPr/>
            </a:pPr>
            <a:r>
              <a:rPr lang="sr-Latn-CS" altLang="x-none" sz="2800" i="1" dirty="0" smtClean="0"/>
              <a:t>Intruzivna mera, zahteva odgovarajuće zakonodavstvo </a:t>
            </a:r>
            <a:endParaRPr lang="sr-Latn-CS" altLang="x-none" sz="2800" i="1" dirty="0" smtClean="0">
              <a:ea typeface="ＭＳ Ｐゴシック" pitchFamily="34" charset="-128"/>
            </a:endParaRPr>
          </a:p>
          <a:p>
            <a:pPr algn="ctr" eaLnBrk="1" hangingPunct="1">
              <a:lnSpc>
                <a:spcPct val="80000"/>
              </a:lnSpc>
              <a:spcBef>
                <a:spcPts val="600"/>
              </a:spcBef>
              <a:spcAft>
                <a:spcPts val="1200"/>
              </a:spcAft>
              <a:defRPr/>
            </a:pPr>
            <a:r>
              <a:rPr lang="sr-Latn-CS" altLang="x-none" sz="2800" i="1" dirty="0" smtClean="0"/>
              <a:t>Organi reda za prikupljanje ili evidentiranje, putem tehničkih sredstava, podataka u realnom vremenu, i </a:t>
            </a:r>
            <a:endParaRPr lang="sr-Latn-CS" altLang="x-none" sz="2800" i="1" dirty="0" smtClean="0">
              <a:ea typeface="ＭＳ Ｐゴシック" pitchFamily="34" charset="-128"/>
            </a:endParaRPr>
          </a:p>
          <a:p>
            <a:pPr algn="ctr" eaLnBrk="1" hangingPunct="1">
              <a:lnSpc>
                <a:spcPct val="80000"/>
              </a:lnSpc>
              <a:spcBef>
                <a:spcPts val="600"/>
              </a:spcBef>
              <a:spcAft>
                <a:spcPts val="1200"/>
              </a:spcAft>
              <a:defRPr/>
            </a:pPr>
            <a:r>
              <a:rPr lang="sr-Latn-CS" altLang="x-none" sz="2800" i="1" dirty="0" smtClean="0"/>
              <a:t>Ovlašćenje da   prisile davaoce usluga   da prikupljaju ili snimaju podatke od svojih pretplatnika, u realnom vremenu.</a:t>
            </a:r>
            <a:endParaRPr lang="sr-Latn-CS" altLang="x-none" sz="2800" i="1" dirty="0">
              <a:ea typeface="ＭＳ Ｐゴシック" pitchFamily="34" charset="-128"/>
            </a:endParaRPr>
          </a:p>
        </p:txBody>
      </p:sp>
    </p:spTree>
    <p:extLst>
      <p:ext uri="{BB962C8B-B14F-4D97-AF65-F5344CB8AC3E}">
        <p14:creationId xmlns:p14="http://schemas.microsoft.com/office/powerpoint/2010/main" val="39789606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sz="4000" b="1" dirty="0"/>
              <a:t>Član 20</a:t>
            </a:r>
            <a:r>
              <a:t/>
            </a:r>
            <a:br/>
            <a:r>
              <a:rPr lang="sr-Latn-CS" sz="4000" b="1" dirty="0" smtClean="0"/>
              <a:t>Prikupljanje podataka o saobraćaju u realnom vremenu</a:t>
            </a:r>
            <a:endParaRPr lang="sr-Latn-CS" sz="4000" dirty="0"/>
          </a:p>
        </p:txBody>
      </p:sp>
      <p:sp>
        <p:nvSpPr>
          <p:cNvPr id="121859" name="Rectangle 3"/>
          <p:cNvSpPr>
            <a:spLocks noGrp="1" noChangeArrowheads="1"/>
          </p:cNvSpPr>
          <p:nvPr>
            <p:ph type="body" idx="1"/>
          </p:nvPr>
        </p:nvSpPr>
        <p:spPr>
          <a:xfrm>
            <a:off x="457200" y="1920240"/>
            <a:ext cx="8229600" cy="4696460"/>
          </a:xfrm>
        </p:spPr>
        <p:txBody>
          <a:bodyPr rtlCol="0">
            <a:noAutofit/>
          </a:bodyPr>
          <a:lstStyle/>
          <a:p>
            <a:pPr marL="457200" indent="-457200" algn="just" eaLnBrk="1" fontAlgn="auto" hangingPunct="1">
              <a:lnSpc>
                <a:spcPct val="90000"/>
              </a:lnSpc>
              <a:spcBef>
                <a:spcPts val="600"/>
              </a:spcBef>
              <a:spcAft>
                <a:spcPts val="1200"/>
              </a:spcAft>
              <a:buFont typeface="+mj-lt"/>
              <a:buAutoNum type="arabicPeriod"/>
              <a:defRPr/>
            </a:pPr>
            <a:r>
              <a:rPr lang="sr-Latn-CS" sz="2400" dirty="0" smtClean="0">
                <a:latin typeface="+mj-lt"/>
              </a:rPr>
              <a:t>Svaka Strana ugovornica treba da usvoji zakonodavne i druge mere, neophodne da bi svoje nadležne organe ovlastila:</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solidFill>
                  <a:prstClr val="black"/>
                </a:solidFill>
              </a:rPr>
              <a:t>da na svojoj teritoriji, </a:t>
            </a:r>
            <a:r>
              <a:rPr lang="sr-Latn-CS" sz="2000" dirty="0" smtClean="0">
                <a:latin typeface="+mj-lt"/>
              </a:rPr>
              <a:t>primenjujući tehnička sredstva, prikupljaju ili snimaju, i</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latin typeface="+mj-lt"/>
              </a:rPr>
              <a:t>da obavežu davaoca usluga, da u okviru njegovih postojećih tehničkih mogućnosti: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na svojoj teritoriji, primenjujući tehnička sredstva, prikupljaju ili snimaju, ili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sarađuju i pomažu nadležnim organima u prikupljanju ili snimanju,</a:t>
            </a:r>
          </a:p>
          <a:p>
            <a:pPr marL="811213" lvl="1" indent="0" algn="just" eaLnBrk="1" fontAlgn="auto" hangingPunct="1">
              <a:lnSpc>
                <a:spcPct val="90000"/>
              </a:lnSpc>
              <a:spcBef>
                <a:spcPts val="600"/>
              </a:spcBef>
              <a:spcAft>
                <a:spcPts val="1200"/>
              </a:spcAft>
              <a:buNone/>
              <a:defRPr/>
            </a:pPr>
            <a:r>
              <a:rPr lang="sr-Latn-CS" sz="2000" dirty="0" smtClean="0">
                <a:latin typeface="+mj-lt"/>
              </a:rPr>
              <a:t>u realnom vremenu, podataka o saobraćaju određenih komunikacija na njenoj teritoriji, prenetih preko računarskog sistema.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93</a:t>
            </a:fld>
            <a:endParaRPr lang="sr-Latn-C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a:solidFill>
                  <a:prstClr val="black"/>
                </a:solidFill>
              </a:rPr>
              <a:t>Član 20</a:t>
            </a:r>
            <a:r>
              <a:t/>
            </a:r>
            <a:br/>
            <a:r>
              <a:rPr lang="sr-Latn-CS" sz="3600" b="1" dirty="0">
                <a:solidFill>
                  <a:prstClr val="black"/>
                </a:solidFill>
              </a:rPr>
              <a:t>Prikupljanje podataka o saobraćaju u realnom vremenu</a:t>
            </a:r>
            <a:endParaRPr lang="sr-Latn-CS" dirty="0"/>
          </a:p>
        </p:txBody>
      </p:sp>
      <p:sp>
        <p:nvSpPr>
          <p:cNvPr id="3" name="Content Placeholder 2"/>
          <p:cNvSpPr>
            <a:spLocks noGrp="1"/>
          </p:cNvSpPr>
          <p:nvPr>
            <p:ph idx="1"/>
          </p:nvPr>
        </p:nvSpPr>
        <p:spPr>
          <a:xfrm>
            <a:off x="457200" y="1950720"/>
            <a:ext cx="8229600" cy="4175443"/>
          </a:xfrm>
        </p:spPr>
        <p:txBody>
          <a:bodyPr/>
          <a:lstStyle/>
          <a:p>
            <a:pPr marL="514350" indent="-514350" algn="just">
              <a:buFont typeface="+mj-lt"/>
              <a:buAutoNum type="arabicPeriod" startAt="2"/>
            </a:pPr>
            <a:r>
              <a:rPr lang="sr-Latn-CS" sz="2800" dirty="0" smtClean="0"/>
              <a:t>Kada Strana ugovornica, zbog načela domaćeg pravnog sistema, ne može da usvoji mere navedene u stavu 1a) ovog člana, može umesto toga da usvoji zakonodavne i druge mere neophodne da bi obezbedila prikupljanje ili snimanje, u realnom vremenu, podataka o saobraćaju povezanih sa određenim komunikacijama koje se prenose na njenoj teritoriji primenom tehničkih sredstava, koja se nalaze na toj teritoriji.</a:t>
            </a:r>
            <a:endParaRPr lang="sr-Latn-CS" sz="2800"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94</a:t>
            </a:fld>
            <a:endParaRPr lang="sr-Latn-CS"/>
          </a:p>
        </p:txBody>
      </p:sp>
    </p:spTree>
    <p:extLst>
      <p:ext uri="{BB962C8B-B14F-4D97-AF65-F5344CB8AC3E}">
        <p14:creationId xmlns:p14="http://schemas.microsoft.com/office/powerpoint/2010/main" val="245705643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a:solidFill>
                  <a:prstClr val="black"/>
                </a:solidFill>
              </a:rPr>
              <a:t>Član 20</a:t>
            </a:r>
            <a:r>
              <a:t/>
            </a:r>
            <a:br/>
            <a:r>
              <a:rPr lang="sr-Latn-CS" sz="3600" b="1" dirty="0">
                <a:solidFill>
                  <a:prstClr val="black"/>
                </a:solidFill>
              </a:rPr>
              <a:t>Prikupljanje podataka o saobraćaju u realnom vremenu</a:t>
            </a:r>
            <a:endParaRPr lang="sr-Latn-CS" dirty="0"/>
          </a:p>
        </p:txBody>
      </p:sp>
      <p:sp>
        <p:nvSpPr>
          <p:cNvPr id="3" name="Content Placeholder 2"/>
          <p:cNvSpPr>
            <a:spLocks noGrp="1"/>
          </p:cNvSpPr>
          <p:nvPr>
            <p:ph idx="1"/>
          </p:nvPr>
        </p:nvSpPr>
        <p:spPr>
          <a:xfrm>
            <a:off x="457200" y="1965960"/>
            <a:ext cx="8229600" cy="4160203"/>
          </a:xfrm>
        </p:spPr>
        <p:txBody>
          <a:bodyPr/>
          <a:lstStyle/>
          <a:p>
            <a:pPr marL="514350" indent="-514350" algn="just">
              <a:spcBef>
                <a:spcPts val="600"/>
              </a:spcBef>
              <a:spcAft>
                <a:spcPts val="1200"/>
              </a:spcAft>
              <a:buFont typeface="+mj-lt"/>
              <a:buAutoNum type="arabicPeriod" startAt="3"/>
            </a:pPr>
            <a:r>
              <a:rPr lang="sr-Latn-CS" sz="2800" dirty="0" smtClean="0"/>
              <a:t>Svaka Strana ugovornica treba da usvoji zakonodavne i druge mere, neophodne da obavežu davaoca usluga da čuva u tajnosti sprovođenje svakog ovlašćenja predviđenog ovim članom i svaku informaciju u vezi sa tim.</a:t>
            </a:r>
          </a:p>
          <a:p>
            <a:pPr marL="514350" indent="-514350" algn="just">
              <a:spcBef>
                <a:spcPts val="600"/>
              </a:spcBef>
              <a:spcAft>
                <a:spcPts val="1200"/>
              </a:spcAft>
              <a:buFont typeface="+mj-lt"/>
              <a:buAutoNum type="arabicPeriod" startAt="3"/>
            </a:pPr>
            <a:endParaRPr lang="sr-Latn-CS" sz="2800" dirty="0" smtClean="0"/>
          </a:p>
          <a:p>
            <a:pPr marL="514350" indent="-514350" algn="just">
              <a:spcBef>
                <a:spcPts val="600"/>
              </a:spcBef>
              <a:spcAft>
                <a:spcPts val="1200"/>
              </a:spcAft>
              <a:buFont typeface="+mj-lt"/>
              <a:buAutoNum type="arabicPeriod" startAt="3"/>
            </a:pPr>
            <a:r>
              <a:rPr lang="sr-Latn-CS" sz="2800" dirty="0" smtClean="0"/>
              <a:t>Na ovlašćenja i postupke navedene u ovom članu primenjuju se odredbe članova 14. i 15.</a:t>
            </a:r>
            <a:endParaRPr lang="sr-Latn-CS" sz="2800"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95</a:t>
            </a:fld>
            <a:endParaRPr lang="sr-Latn-CS"/>
          </a:p>
        </p:txBody>
      </p:sp>
    </p:spTree>
    <p:extLst>
      <p:ext uri="{BB962C8B-B14F-4D97-AF65-F5344CB8AC3E}">
        <p14:creationId xmlns:p14="http://schemas.microsoft.com/office/powerpoint/2010/main" val="39178788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sz="4000" b="1" dirty="0"/>
              <a:t>Član 20</a:t>
            </a:r>
            <a:r>
              <a:t/>
            </a:r>
            <a:br/>
            <a:r>
              <a:rPr lang="sr-Latn-CS" sz="4000" b="1" dirty="0" smtClean="0"/>
              <a:t>Prikupljanje podataka o saobraćaju u realnom vremenu</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96</a:t>
            </a:fld>
            <a:endParaRPr lang="sr-Latn-CS" dirty="0">
              <a:solidFill>
                <a:schemeClr val="tx1"/>
              </a:solidFill>
            </a:endParaRPr>
          </a:p>
        </p:txBody>
      </p:sp>
      <p:sp>
        <p:nvSpPr>
          <p:cNvPr id="6" name="Rectangle 3"/>
          <p:cNvSpPr txBox="1">
            <a:spLocks noChangeArrowheads="1"/>
          </p:cNvSpPr>
          <p:nvPr/>
        </p:nvSpPr>
        <p:spPr bwMode="auto">
          <a:xfrm>
            <a:off x="457200" y="185928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sr-Latn-CS" sz="2400" dirty="0" smtClean="0">
                <a:latin typeface="+mj-lt"/>
              </a:rPr>
              <a:t>Svaka </a:t>
            </a:r>
            <a:r>
              <a:rPr lang="sr-Latn-CS" sz="2400" dirty="0" smtClean="0">
                <a:latin typeface="+mj-lt"/>
              </a:rPr>
              <a:t>Strana ugovornica treba da usvoji zakonodavne i druge mere, neophodne da bi svoje </a:t>
            </a:r>
            <a:r>
              <a:rPr lang="sr-Latn-CS" b="1" dirty="0" smtClean="0">
                <a:solidFill>
                  <a:srgbClr val="FF0000"/>
                </a:solidFill>
                <a:latin typeface="+mj-lt"/>
              </a:rPr>
              <a:t>nadležne organe</a:t>
            </a:r>
            <a:r>
              <a:rPr lang="sr-Latn-CS" sz="2400" dirty="0" smtClean="0">
                <a:latin typeface="+mj-lt"/>
              </a:rPr>
              <a:t> ovlastil:</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solidFill>
                  <a:prstClr val="black"/>
                </a:solidFill>
              </a:rPr>
              <a:t>da na svojoj teritoriji, </a:t>
            </a:r>
            <a:r>
              <a:rPr lang="sr-Latn-CS" sz="2000" dirty="0" smtClean="0">
                <a:latin typeface="+mj-lt"/>
              </a:rPr>
              <a:t>primenjujući tehnička sredstva, prikupljaju ili snimaju, i</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latin typeface="+mj-lt"/>
              </a:rPr>
              <a:t>da obavežu davaoca usluga, da u okviru njegovih postojećih tehničkih mogućnosti: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na svojoj teritoriji, primenjujući tehnička sredstva, prikupljaju ili snimaju, ili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sarađuju i pomažu nadležnim organima u prikupljanju ili snimanju,</a:t>
            </a:r>
          </a:p>
          <a:p>
            <a:pPr marL="811213" lvl="1" indent="0" algn="just" eaLnBrk="1" fontAlgn="auto" hangingPunct="1">
              <a:lnSpc>
                <a:spcPct val="90000"/>
              </a:lnSpc>
              <a:spcBef>
                <a:spcPts val="600"/>
              </a:spcBef>
              <a:spcAft>
                <a:spcPts val="1200"/>
              </a:spcAft>
              <a:buFont typeface="Arial" charset="0"/>
              <a:buNone/>
              <a:defRPr/>
            </a:pPr>
            <a:r>
              <a:rPr lang="sr-Latn-CS" sz="2000" dirty="0" smtClean="0">
                <a:latin typeface="+mj-lt"/>
              </a:rPr>
              <a:t>u realnom vremenu, podataka o saobraćaju određenih komunikacija na njenoj teritoriji, prenetih preko računarskog sistema.</a:t>
            </a:r>
            <a:endParaRPr lang="sr-Latn-CS" sz="2000" dirty="0">
              <a:latin typeface="+mj-lt"/>
            </a:endParaRPr>
          </a:p>
        </p:txBody>
      </p:sp>
    </p:spTree>
    <p:extLst>
      <p:ext uri="{BB962C8B-B14F-4D97-AF65-F5344CB8AC3E}">
        <p14:creationId xmlns:p14="http://schemas.microsoft.com/office/powerpoint/2010/main" val="119906130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Nadležni organi</a:t>
            </a:r>
            <a:endParaRPr lang="sr-Latn-CS" sz="3600" b="1" dirty="0"/>
          </a:p>
        </p:txBody>
      </p:sp>
      <p:sp>
        <p:nvSpPr>
          <p:cNvPr id="3" name="Content Placeholder 2"/>
          <p:cNvSpPr>
            <a:spLocks noGrp="1"/>
          </p:cNvSpPr>
          <p:nvPr>
            <p:ph idx="1"/>
          </p:nvPr>
        </p:nvSpPr>
        <p:spPr>
          <a:xfrm>
            <a:off x="635000" y="1493838"/>
            <a:ext cx="8229600" cy="4525963"/>
          </a:xfrm>
        </p:spPr>
        <p:txBody>
          <a:bodyPr/>
          <a:lstStyle/>
          <a:p>
            <a:pPr algn="just"/>
            <a:r>
              <a:rPr lang="sr-Latn-CS" dirty="0" smtClean="0"/>
              <a:t>Mogu biti:</a:t>
            </a:r>
          </a:p>
          <a:p>
            <a:pPr lvl="1" algn="just"/>
            <a:r>
              <a:rPr lang="sr-Latn-CS" dirty="0" smtClean="0"/>
              <a:t>Službenik organa reda</a:t>
            </a:r>
          </a:p>
          <a:p>
            <a:pPr lvl="1" algn="just"/>
            <a:r>
              <a:rPr lang="sr-Latn-CS" dirty="0" smtClean="0"/>
              <a:t>Sudski službenik</a:t>
            </a:r>
          </a:p>
          <a:p>
            <a:pPr lvl="1" algn="just"/>
            <a:r>
              <a:rPr lang="sr-Latn-CS" dirty="0" smtClean="0"/>
              <a:t>Tužilac ili sudija</a:t>
            </a:r>
          </a:p>
          <a:p>
            <a:pPr lvl="1" algn="just"/>
            <a:r>
              <a:rPr lang="sr-Latn-CS" dirty="0" smtClean="0"/>
              <a:t>Administrativni službenik</a:t>
            </a:r>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97</a:t>
            </a:fld>
            <a:endParaRPr lang="sr-Latn-CS" dirty="0">
              <a:solidFill>
                <a:schemeClr val="tx1"/>
              </a:solidFill>
            </a:endParaRPr>
          </a:p>
        </p:txBody>
      </p:sp>
    </p:spTree>
    <p:extLst>
      <p:ext uri="{BB962C8B-B14F-4D97-AF65-F5344CB8AC3E}">
        <p14:creationId xmlns:p14="http://schemas.microsoft.com/office/powerpoint/2010/main" val="385456969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sz="4000" b="1" dirty="0"/>
              <a:t>Član 20</a:t>
            </a:r>
            <a:r>
              <a:t/>
            </a:r>
            <a:br/>
            <a:r>
              <a:rPr lang="sr-Latn-CS" sz="4000" b="1" dirty="0" smtClean="0"/>
              <a:t>Prikupljanje podataka o saobraćaju u realnom vremenu</a:t>
            </a:r>
            <a:endParaRPr lang="sr-Latn-CS" sz="4000" dirty="0"/>
          </a:p>
        </p:txBody>
      </p:sp>
      <p:sp>
        <p:nvSpPr>
          <p:cNvPr id="2" name="Slide Number Placeholder 1"/>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98</a:t>
            </a:fld>
            <a:endParaRPr lang="sr-Latn-CS" dirty="0">
              <a:solidFill>
                <a:schemeClr val="tx1"/>
              </a:solidFill>
            </a:endParaRPr>
          </a:p>
        </p:txBody>
      </p:sp>
      <p:sp>
        <p:nvSpPr>
          <p:cNvPr id="6" name="Rectangle 3"/>
          <p:cNvSpPr txBox="1">
            <a:spLocks noChangeArrowheads="1"/>
          </p:cNvSpPr>
          <p:nvPr/>
        </p:nvSpPr>
        <p:spPr bwMode="auto">
          <a:xfrm>
            <a:off x="457200" y="188976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sr-Latn-CS" sz="2400" dirty="0" smtClean="0">
                <a:latin typeface="+mj-lt"/>
              </a:rPr>
              <a:t>Svaka Strana ugovornica treba da usvoji zakonodavne i druge mere, neophodne da bi svoje nadležne organe ovlastila:</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solidFill>
                  <a:prstClr val="black"/>
                </a:solidFill>
              </a:rPr>
              <a:t>da na svojoj teritoriji, </a:t>
            </a:r>
            <a:r>
              <a:rPr lang="sr-Latn-CS" sz="2000" dirty="0" smtClean="0">
                <a:latin typeface="+mj-lt"/>
              </a:rPr>
              <a:t>primenjujući tehnička sredstva, prikupljaju ili snimaju, i</a:t>
            </a:r>
          </a:p>
          <a:p>
            <a:pPr marL="857250" lvl="1" indent="-457200" algn="just" eaLnBrk="1" fontAlgn="auto" hangingPunct="1">
              <a:lnSpc>
                <a:spcPct val="90000"/>
              </a:lnSpc>
              <a:spcBef>
                <a:spcPts val="600"/>
              </a:spcBef>
              <a:spcAft>
                <a:spcPts val="1200"/>
              </a:spcAft>
              <a:buFont typeface="+mj-lt"/>
              <a:buAutoNum type="alphaLcParenR"/>
              <a:defRPr/>
            </a:pPr>
            <a:r>
              <a:rPr lang="sr-Latn-CS" sz="2000" dirty="0" smtClean="0">
                <a:latin typeface="+mj-lt"/>
              </a:rPr>
              <a:t>da obavežu davaoca usluga, da u okviru njegovih postojećih tehničkih mogućnosti: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na svojoj teritoriji, primenjujući tehnička sredstva, prikupljaju ili snimaju, ili</a:t>
            </a:r>
          </a:p>
          <a:p>
            <a:pPr marL="1257300" lvl="2" indent="-457200" algn="just" eaLnBrk="1" fontAlgn="auto" hangingPunct="1">
              <a:lnSpc>
                <a:spcPct val="90000"/>
              </a:lnSpc>
              <a:spcBef>
                <a:spcPts val="600"/>
              </a:spcBef>
              <a:spcAft>
                <a:spcPts val="1200"/>
              </a:spcAft>
              <a:buFont typeface="+mj-lt"/>
              <a:buAutoNum type="romanUcPeriod"/>
              <a:defRPr/>
            </a:pPr>
            <a:r>
              <a:rPr lang="sr-Latn-CS" sz="1800" dirty="0" smtClean="0">
                <a:latin typeface="+mj-lt"/>
              </a:rPr>
              <a:t>sarađuju i pomažu nadležnim organima u prikupljanju ili snimanju,</a:t>
            </a:r>
          </a:p>
          <a:p>
            <a:pPr marL="811213" lvl="1" indent="0" algn="just" eaLnBrk="1" fontAlgn="auto" hangingPunct="1">
              <a:lnSpc>
                <a:spcPct val="90000"/>
              </a:lnSpc>
              <a:spcBef>
                <a:spcPts val="600"/>
              </a:spcBef>
              <a:spcAft>
                <a:spcPts val="1200"/>
              </a:spcAft>
              <a:buFont typeface="Arial" charset="0"/>
              <a:buNone/>
              <a:defRPr/>
            </a:pPr>
            <a:r>
              <a:rPr lang="sr-Latn-CS" sz="2000" dirty="0" smtClean="0">
                <a:latin typeface="+mj-lt"/>
              </a:rPr>
              <a:t>u realnom vremenu, podataka o saobraćaju određenih komunikacija na njenoj teritoriji, prenetih preko računarskog sistema.</a:t>
            </a:r>
            <a:endParaRPr lang="sr-Latn-CS" sz="2000" dirty="0">
              <a:latin typeface="+mj-lt"/>
            </a:endParaRPr>
          </a:p>
        </p:txBody>
      </p:sp>
    </p:spTree>
    <p:extLst>
      <p:ext uri="{BB962C8B-B14F-4D97-AF65-F5344CB8AC3E}">
        <p14:creationId xmlns:p14="http://schemas.microsoft.com/office/powerpoint/2010/main" val="20106515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z="3600" b="1" dirty="0" smtClean="0"/>
              <a:t>Prikupljanje ili snimanje primenom tehničkih sredstava</a:t>
            </a:r>
            <a:endParaRPr lang="sr-Latn-CS" sz="3600" b="1" dirty="0"/>
          </a:p>
        </p:txBody>
      </p:sp>
      <p:sp>
        <p:nvSpPr>
          <p:cNvPr id="3" name="Content Placeholder 2"/>
          <p:cNvSpPr>
            <a:spLocks noGrp="1"/>
          </p:cNvSpPr>
          <p:nvPr>
            <p:ph idx="1"/>
          </p:nvPr>
        </p:nvSpPr>
        <p:spPr>
          <a:xfrm>
            <a:off x="635000" y="2057400"/>
            <a:ext cx="7914640" cy="3962401"/>
          </a:xfrm>
        </p:spPr>
        <p:txBody>
          <a:bodyPr/>
          <a:lstStyle/>
          <a:p>
            <a:pPr algn="just"/>
            <a:r>
              <a:rPr lang="sr-Latn-CS" dirty="0" smtClean="0"/>
              <a:t>Ovaj deo moći se odnosi na direktnu moć nadležnih organa za prikupljanje ili snimanje podataka iz sadržaja u realnom vremenu</a:t>
            </a:r>
          </a:p>
          <a:p>
            <a:pPr algn="just"/>
            <a:endParaRPr lang="sr-Latn-CS" dirty="0"/>
          </a:p>
          <a:p>
            <a:pPr algn="just"/>
            <a:r>
              <a:rPr lang="sr-Latn-CS" dirty="0" smtClean="0"/>
              <a:t>Nema specifične tehnologije koja se mora usvojiti</a:t>
            </a:r>
          </a:p>
          <a:p>
            <a:pPr algn="just"/>
            <a:endParaRPr lang="sr-Latn-CS" dirty="0" smtClean="0"/>
          </a:p>
          <a:p>
            <a:pPr algn="just"/>
            <a:endParaRPr lang="sr-Latn-CS" dirty="0"/>
          </a:p>
          <a:p>
            <a:pPr algn="just"/>
            <a:endParaRPr lang="sr-Latn-CS" dirty="0" smtClean="0"/>
          </a:p>
        </p:txBody>
      </p:sp>
      <p:sp>
        <p:nvSpPr>
          <p:cNvPr id="4" name="Slide Number Placeholder 3"/>
          <p:cNvSpPr>
            <a:spLocks noGrp="1"/>
          </p:cNvSpPr>
          <p:nvPr>
            <p:ph type="sldNum" sz="quarter" idx="12"/>
          </p:nvPr>
        </p:nvSpPr>
        <p:spPr/>
        <p:txBody>
          <a:bodyPr/>
          <a:lstStyle/>
          <a:p>
            <a:pPr>
              <a:defRPr/>
            </a:pPr>
            <a:r>
              <a:rPr lang="sr-Latn-CS" dirty="0" smtClean="0">
                <a:solidFill>
                  <a:schemeClr val="tx1"/>
                </a:solidFill>
              </a:rPr>
              <a:t>!</a:t>
            </a:r>
            <a:fld id="{A966BBF2-DA90-4DEB-8CEB-816DABC85824}" type="slidenum">
              <a:rPr lang="en-US" smtClean="0">
                <a:solidFill>
                  <a:schemeClr val="tx1"/>
                </a:solidFill>
              </a:rPr>
              <a:pPr>
                <a:defRPr/>
              </a:pPr>
              <a:t>99</a:t>
            </a:fld>
            <a:endParaRPr lang="sr-Latn-CS" dirty="0">
              <a:solidFill>
                <a:schemeClr val="tx1"/>
              </a:solidFill>
            </a:endParaRPr>
          </a:p>
        </p:txBody>
      </p:sp>
    </p:spTree>
    <p:extLst>
      <p:ext uri="{BB962C8B-B14F-4D97-AF65-F5344CB8AC3E}">
        <p14:creationId xmlns:p14="http://schemas.microsoft.com/office/powerpoint/2010/main" val="288914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21940</TotalTime>
  <Words>20916</Words>
  <Application>Microsoft Office PowerPoint</Application>
  <PresentationFormat>On-screen Show (4:3)</PresentationFormat>
  <Paragraphs>1477</Paragraphs>
  <Slides>142</Slides>
  <Notes>140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142</vt:i4>
      </vt:variant>
    </vt:vector>
  </HeadingPairs>
  <TitlesOfParts>
    <vt:vector size="151" baseType="lpstr">
      <vt:lpstr>Arial</vt:lpstr>
      <vt:lpstr>Arial Narrow</vt:lpstr>
      <vt:lpstr>Calibri</vt:lpstr>
      <vt:lpstr>Courier New</vt:lpstr>
      <vt:lpstr>ＭＳ Ｐゴシック</vt:lpstr>
      <vt:lpstr>ＭＳ Ｐゴシック</vt:lpstr>
      <vt:lpstr>Verdana</vt:lpstr>
      <vt:lpstr>Wingdings</vt:lpstr>
      <vt:lpstr>Office Theme</vt:lpstr>
      <vt:lpstr>Uvodna obuka o visokotehnološkom kriminalu za sudije i tužioce</vt:lpstr>
      <vt:lpstr>Dnevni red</vt:lpstr>
      <vt:lpstr>Ciljevi zasedanja</vt:lpstr>
      <vt:lpstr>PowerPoint Presentation</vt:lpstr>
      <vt:lpstr>Prvi deo Proceduralne odredbe Budapeštanske Konvencije </vt:lpstr>
      <vt:lpstr>Procesne odredbe</vt:lpstr>
      <vt:lpstr>Davalac usluge</vt:lpstr>
      <vt:lpstr>Davalac usluge</vt:lpstr>
      <vt:lpstr>Informacije pretplatnika</vt:lpstr>
      <vt:lpstr>Podaci o saobraćaju</vt:lpstr>
      <vt:lpstr>Podaci iz sadržaja </vt:lpstr>
      <vt:lpstr>PowerPoint Presentation</vt:lpstr>
      <vt:lpstr>Član 16 – Hitna zaštita sačuvanih računarskih podataka</vt:lpstr>
      <vt:lpstr>Član 16 – Hitna zaštita sačuvanih računarskih podataka</vt:lpstr>
      <vt:lpstr>Član 16 – Hitna zaštita sačuvanih računarskih podataka</vt:lpstr>
      <vt:lpstr>Član 16 – Hitna zaštita sačuvanih računarskih podataka</vt:lpstr>
      <vt:lpstr>Član 16 – Hitna zaštita sačuvanih računarskih podataka</vt:lpstr>
      <vt:lpstr>Dobiti naredbom ili na sličan način</vt:lpstr>
      <vt:lpstr>Član 16 – Hitna zaštita sačuvanih računarskih podataka</vt:lpstr>
      <vt:lpstr>Hitna zaštita</vt:lpstr>
      <vt:lpstr>Član 16 – Hitna zaštita sačuvanih računarskih podataka</vt:lpstr>
      <vt:lpstr>Određeni računarski podaci</vt:lpstr>
      <vt:lpstr>Član 16 – Hitna zaštita sačuvanih računarskih podataka</vt:lpstr>
      <vt:lpstr>Sačuvane preko računarskog sistem</vt:lpstr>
      <vt:lpstr>Član 16 – Hitna zaštita sačuvanih računarskih podataka</vt:lpstr>
      <vt:lpstr>Podložni gubitku ili izmeni</vt:lpstr>
      <vt:lpstr>Član 16 – Hitna zaštita sačuvanih računarskih podataka</vt:lpstr>
      <vt:lpstr>Posedovanje ili kontrola</vt:lpstr>
      <vt:lpstr>Član 16 – Hitna zaštita sačuvanih računarskih podataka</vt:lpstr>
      <vt:lpstr>Vremenski period</vt:lpstr>
      <vt:lpstr>Član 16 – Hitna zaštita sačuvanih računarskih podataka</vt:lpstr>
      <vt:lpstr>Držati poverljivim preduzimanje procedure</vt:lpstr>
      <vt:lpstr> Član 17 - Hitna zaštita i delimično otkrivanje podataka o saobraćaju </vt:lpstr>
      <vt:lpstr> Član 17 - Hitna zaštita i delimično otkrivanje podataka o saobraćaju </vt:lpstr>
      <vt:lpstr> Član 17 - Hitna zaštita i delimično otkrivanje podataka o saobraćaju </vt:lpstr>
      <vt:lpstr>Jedan ili više davalaca usluga</vt:lpstr>
      <vt:lpstr>Jedan ili više davalaca usluga</vt:lpstr>
      <vt:lpstr> Član 17 - Hitna zaštita i delimično otkrivanje podataka o saobraćaju </vt:lpstr>
      <vt:lpstr>Hitno otkrivanje sačuvanih podataka o saobraćaju</vt:lpstr>
      <vt:lpstr>PowerPoint Presentation</vt:lpstr>
      <vt:lpstr>Član 18 - Izdavanje naredbe</vt:lpstr>
      <vt:lpstr>Član 18 - Izdavanje naredbe</vt:lpstr>
      <vt:lpstr>Član 18 - Izdavanje naredbe</vt:lpstr>
      <vt:lpstr>Nadležni organi</vt:lpstr>
      <vt:lpstr>Član 18 - Izdavanje naredbe</vt:lpstr>
      <vt:lpstr>Lice na svojoj teritoriji</vt:lpstr>
      <vt:lpstr>Član 18 - Izdavanje naredbe</vt:lpstr>
      <vt:lpstr>Određeni računarski podaci</vt:lpstr>
      <vt:lpstr>Član 18 - Izdavanje naredbe</vt:lpstr>
      <vt:lpstr>Posedovanje ili kontrola</vt:lpstr>
      <vt:lpstr>Član 18 - Izdavanje naredbe</vt:lpstr>
      <vt:lpstr>Sačuvano u računarskom sistemu</vt:lpstr>
      <vt:lpstr>Član 18 - Izdavanje naredbe</vt:lpstr>
      <vt:lpstr>Davalac usluge</vt:lpstr>
      <vt:lpstr>Član 18 - Izdavanje naredbe</vt:lpstr>
      <vt:lpstr>Pruža usluge na teritoriji strane ugovornice</vt:lpstr>
      <vt:lpstr>Član 18 - Izdavanje naredbe</vt:lpstr>
      <vt:lpstr>Podaci o pretplatniku</vt:lpstr>
      <vt:lpstr>Podaci o pretplatniku</vt:lpstr>
      <vt:lpstr>Član 18 - Izdavanje naredbe</vt:lpstr>
      <vt:lpstr>Odnose na usluge</vt:lpstr>
      <vt:lpstr>Član 18 - Izdavanje naredbe</vt:lpstr>
      <vt:lpstr>Posedovanje ili kontrola</vt:lpstr>
      <vt:lpstr>PowerPoint Presentation</vt:lpstr>
      <vt:lpstr>PowerPoint Presentation</vt:lpstr>
      <vt:lpstr>PowerPoint Presentation</vt:lpstr>
      <vt:lpstr>PowerPoint Presentation</vt:lpstr>
      <vt:lpstr>Član 19 Pretraživanje i zaplena sačuvanih računarskih podataka </vt:lpstr>
      <vt:lpstr>Član 19 Pretraživanje i zaplena sačuvanih računarskih podataka </vt:lpstr>
      <vt:lpstr>Član 19  Pretraživanje i zaplena sačuvanih računarskih podataka </vt:lpstr>
      <vt:lpstr>Član 19  Pretraživanje i zaplena sačuvanih računarskih podataka </vt:lpstr>
      <vt:lpstr>Član 19  Pretraživanje i zaplena sačuvanih računarskih podataka </vt:lpstr>
      <vt:lpstr>Nadležni organi</vt:lpstr>
      <vt:lpstr>Član 19  Pretraživanje i zaplena sačuvanih računarskih podataka </vt:lpstr>
      <vt:lpstr>Pretraga ili sličan pristup</vt:lpstr>
      <vt:lpstr>Član 19  Pretraživanje i zaplena sačuvanih računarskih podataka </vt:lpstr>
      <vt:lpstr>Računarski sistem ili medijum za čuvanje računarskih podataka</vt:lpstr>
      <vt:lpstr>Član 19  Pretraživanje i zaplena sačuvanih računarskih podataka </vt:lpstr>
      <vt:lpstr>Proširenje pretrage ili sličan pristup</vt:lpstr>
      <vt:lpstr>Član 19  Pretraživanje i zaplena sačuvanih računarskih podataka </vt:lpstr>
      <vt:lpstr>Nadležni organi</vt:lpstr>
      <vt:lpstr>Član 19  Pretraživanje i zaplena sačuvanih računarskih podataka </vt:lpstr>
      <vt:lpstr>Zapleni ili slično obezbedi</vt:lpstr>
      <vt:lpstr>Član 19  Pretraživanje i zaplena sačuvanih računarskih podataka </vt:lpstr>
      <vt:lpstr>Naprave i zadrže kopije</vt:lpstr>
      <vt:lpstr>Član 19  Pretraživanje i zaplena sačuvanih računarskih podataka </vt:lpstr>
      <vt:lpstr>Održe celovitost</vt:lpstr>
      <vt:lpstr>Član 19  Pretraživanje i zaplena sačuvanih računarskih podataka </vt:lpstr>
      <vt:lpstr>Učine podatke nedostupnim ili ih uklone</vt:lpstr>
      <vt:lpstr>Član 19  Pretraživanje i zaplena sačuvanih računarskih podataka </vt:lpstr>
      <vt:lpstr>Naređivanje licima da zaštite podatke</vt:lpstr>
      <vt:lpstr>PowerPoint Presentation</vt:lpstr>
      <vt:lpstr>Član 20 Prikupljanje podataka o saobraćaju u realnom vremenu</vt:lpstr>
      <vt:lpstr>Član 20 Prikupljanje podataka o saobraćaju u realnom vremenu</vt:lpstr>
      <vt:lpstr>Član 20 Prikupljanje podataka o saobraćaju u realnom vremenu</vt:lpstr>
      <vt:lpstr>Član 20 Prikupljanje podataka o saobraćaju u realnom vremenu</vt:lpstr>
      <vt:lpstr>Nadležni organi</vt:lpstr>
      <vt:lpstr>Član 20 Prikupljanje podataka o saobraćaju u realnom vremenu</vt:lpstr>
      <vt:lpstr>Prikupljanje ili snimanje primenom tehničkih sredstava</vt:lpstr>
      <vt:lpstr>Član 20 Prikupljanje podataka o saobraćaju u realnom vremenu</vt:lpstr>
      <vt:lpstr>Obavezuju davaoca usluga</vt:lpstr>
      <vt:lpstr>Član 20 Prikupljanje podataka o saobraćaju u realnom vremenu</vt:lpstr>
      <vt:lpstr>Određenih komunikacija</vt:lpstr>
      <vt:lpstr>Član 20 Prikupljanje podataka o saobraćaju u realnom vremenu</vt:lpstr>
      <vt:lpstr>Ostale mere</vt:lpstr>
      <vt:lpstr>Član 20 Prikupljanje podataka o saobraćaju u realnom vremenu</vt:lpstr>
      <vt:lpstr>Obavežu davaoca usluga da čuva u tajnosti </vt:lpstr>
      <vt:lpstr>PowerPoint Presentation</vt:lpstr>
      <vt:lpstr>Član 21 - Presretanje podataka iz sadržaja</vt:lpstr>
      <vt:lpstr>Član 21 - Presretanje podataka iz sadržaja</vt:lpstr>
      <vt:lpstr>Član 21 - Presretanje podataka iz sadržaja</vt:lpstr>
      <vt:lpstr>Član 21 - Presretanje podataka iz sadržaja</vt:lpstr>
      <vt:lpstr>Nadležni organi</vt:lpstr>
      <vt:lpstr>Član 21 - Presretanje podataka iz sadržaja</vt:lpstr>
      <vt:lpstr>Prikupljanje ili snimanje primenom tehničkih sredstava</vt:lpstr>
      <vt:lpstr>Član 21 - Presretanje podataka iz sadržaja</vt:lpstr>
      <vt:lpstr>Obavezuju davaoca usluga</vt:lpstr>
      <vt:lpstr>Član 21 - Presretanje podataka iz sadržaja</vt:lpstr>
      <vt:lpstr>Određenih komunikacija</vt:lpstr>
      <vt:lpstr>Član 21 - Presretanje podataka iz sadržaja</vt:lpstr>
      <vt:lpstr>Ostale mere</vt:lpstr>
      <vt:lpstr>Član 21 - Presretanje podataka iz sadržaja</vt:lpstr>
      <vt:lpstr>Obavežu davaoca usluga da čuva u tajnosti  </vt:lpstr>
      <vt:lpstr>PowerPoint Presentation</vt:lpstr>
      <vt:lpstr>Drugi deo Uslovi i ograničenja Budapeštanske konvencije </vt:lpstr>
      <vt:lpstr>Član 15 § 1 - Uslovi i ograničenja </vt:lpstr>
      <vt:lpstr>Član 15 § 1 - Uslovi i ograničenja </vt:lpstr>
      <vt:lpstr>Prava zagarantovana Evropskom konvencijom o ljudskim pravima i ICCPR</vt:lpstr>
      <vt:lpstr>Član 15 2 § 3 - Uslovi i ograničenja </vt:lpstr>
      <vt:lpstr>Uslovi i ograničenja prema Evropskoj konvenciji o ljudskim pravima</vt:lpstr>
      <vt:lpstr>Drugi deo - Aneks Uslovi i ograničenja prema Evropskoj konvenciji o ljudskim pravima</vt:lpstr>
      <vt:lpstr>Uslovi i ograničenja prema Evropskoj konvenciji o ljudskim pravima</vt:lpstr>
      <vt:lpstr>Uslovi i ograničenja prema Evropskoj konvenciji o ljudskim pravima</vt:lpstr>
      <vt:lpstr>Uslovi i ograničenja prema Evropskoj konvenciji o ljudskim pravima</vt:lpstr>
      <vt:lpstr>Uslovi i ograničenja prema Evropskoj konvenciji o ljudskim pravima</vt:lpstr>
      <vt:lpstr>Uslovi i ograničenja prema Evropskoj konvenciji o ljudskim pravima</vt:lpstr>
      <vt:lpstr>Uslovi i ograničenja prema Evropskoj konvenciji o ljudskim pravima</vt:lpstr>
      <vt:lpstr>Uslovi i ograničenja prema Evropskoj konvenciji o ljudskim pravima</vt:lpstr>
      <vt:lpstr>PowerPoint Presentation</vt:lpstr>
      <vt:lpstr>Treći deo Rekapitulacija</vt:lpstr>
      <vt:lpstr>Rekapitulacija</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Aleksandra</cp:lastModifiedBy>
  <cp:revision>492</cp:revision>
  <dcterms:created xsi:type="dcterms:W3CDTF">2012-01-28T17:11:27Z</dcterms:created>
  <dcterms:modified xsi:type="dcterms:W3CDTF">2017-10-12T14:19:03Z</dcterms:modified>
</cp:coreProperties>
</file>